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  <p:sldMasterId id="2147483671" r:id="rId2"/>
  </p:sldMasterIdLst>
  <p:notesMasterIdLst>
    <p:notesMasterId r:id="rId20"/>
  </p:notesMasterIdLst>
  <p:sldIdLst>
    <p:sldId id="284" r:id="rId3"/>
    <p:sldId id="263" r:id="rId4"/>
    <p:sldId id="282" r:id="rId5"/>
    <p:sldId id="259" r:id="rId6"/>
    <p:sldId id="290" r:id="rId7"/>
    <p:sldId id="260" r:id="rId8"/>
    <p:sldId id="293" r:id="rId9"/>
    <p:sldId id="281" r:id="rId10"/>
    <p:sldId id="296" r:id="rId11"/>
    <p:sldId id="279" r:id="rId12"/>
    <p:sldId id="295" r:id="rId13"/>
    <p:sldId id="294" r:id="rId14"/>
    <p:sldId id="285" r:id="rId15"/>
    <p:sldId id="277" r:id="rId16"/>
    <p:sldId id="280" r:id="rId17"/>
    <p:sldId id="288" r:id="rId18"/>
    <p:sldId id="276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3" orient="horz" pos="79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60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F7"/>
    <a:srgbClr val="A20000"/>
    <a:srgbClr val="E60000"/>
    <a:srgbClr val="FFEFEF"/>
    <a:srgbClr val="FFC7C7"/>
    <a:srgbClr val="FF0000"/>
    <a:srgbClr val="F2B300"/>
    <a:srgbClr val="45CDD7"/>
    <a:srgbClr val="FF717F"/>
    <a:srgbClr val="FFB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B3C69-D002-9463-9506-C5B3799B353A}" v="38" dt="2026-02-10T17:34:04.964"/>
    <p1510:client id="{3D075D45-4609-95E6-0D67-890A51B43A69}" v="489" dt="2026-02-10T18:59:02.338"/>
    <p1510:client id="{3ED4E298-EA78-62DE-789C-BD5F5207CD46}" v="1654" dt="2026-02-09T09:11:25.551"/>
    <p1510:client id="{4F52FAD7-0EF2-2338-2539-8B8EFA875E5B}" v="304" dt="2026-02-09T07:55:37.048"/>
    <p1510:client id="{9BCFD65F-894F-A8CA-9BF8-344FE54AC2BF}" v="329" dt="2026-02-09T09:05:49.846"/>
    <p1510:client id="{B6DAC247-A8EF-F79E-FC5D-310136771DEC}" v="497" dt="2026-02-09T05:39:05.375"/>
    <p1510:client id="{C57703BD-2024-1AE9-464E-8E74A24915E6}" v="371" dt="2026-02-08T20:45:15.898"/>
    <p1510:client id="{E496015F-AF1C-DFF8-2DA9-BA7FCB823F32}" v="91" dt="2026-02-10T17:30:56.467"/>
    <p1510:client id="{F125917A-4920-0BDC-9D00-334E559C51D0}" v="5" dt="2026-02-10T17:21:24.032"/>
  </p1510:revLst>
</p1510:revInfo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-8"/>
      </p:cViewPr>
      <p:guideLst>
        <p:guide orient="horz" pos="792"/>
        <p:guide pos="288"/>
        <p:guide orient="horz" pos="6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929A6DC-B367-28E0-7428-54B20F03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85D26A00-5187-365A-A052-1494FDEB8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734AEEA7-AB52-2AAE-822D-5AA44837B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65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D56D297-AAEA-3A7B-8DD8-63F90FEA6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F2C60221-833B-03A6-9A85-155C1C1A8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91CD7D18-30BF-66B9-16FE-3E743CE87C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8A499C71-C7CC-5B64-8E1C-EA178C5E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9AF5E97D-7C81-8A7B-E219-0E2E15244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2109C393-6BA7-7BFF-BE6E-268FBE8C4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6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858C15A-21E5-D0B4-5C72-89C04CF6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0249CF2E-B3CE-50FC-0E58-1811FDF49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6B717691-3C24-0380-C63D-D036EE324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35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2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2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2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2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8B568-3D3C-3E86-5500-B520D98306F0}"/>
              </a:ext>
            </a:extLst>
          </p:cNvPr>
          <p:cNvGrpSpPr/>
          <p:nvPr userDrawn="1"/>
        </p:nvGrpSpPr>
        <p:grpSpPr>
          <a:xfrm>
            <a:off x="0" y="6651168"/>
            <a:ext cx="12670971" cy="435429"/>
            <a:chOff x="0" y="6651168"/>
            <a:chExt cx="12670971" cy="435429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5555CE-25B3-CABF-D580-C0F88491BEFE}"/>
                </a:ext>
              </a:extLst>
            </p:cNvPr>
            <p:cNvSpPr/>
            <p:nvPr userDrawn="1"/>
          </p:nvSpPr>
          <p:spPr>
            <a:xfrm flipH="1" flipV="1">
              <a:off x="5519057" y="6651712"/>
              <a:ext cx="7151914" cy="434885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84" t="-135494" r="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572DB9-8AEB-605A-8F56-BC9A0CE87D27}"/>
                </a:ext>
              </a:extLst>
            </p:cNvPr>
            <p:cNvSpPr/>
            <p:nvPr userDrawn="1"/>
          </p:nvSpPr>
          <p:spPr>
            <a:xfrm>
              <a:off x="0" y="6651168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7CC75-0266-7826-42A2-A3B90927FA5D}"/>
              </a:ext>
            </a:extLst>
          </p:cNvPr>
          <p:cNvGrpSpPr/>
          <p:nvPr userDrawn="1"/>
        </p:nvGrpSpPr>
        <p:grpSpPr>
          <a:xfrm>
            <a:off x="-622201" y="-10886"/>
            <a:ext cx="12901287" cy="404184"/>
            <a:chOff x="-622201" y="-10886"/>
            <a:chExt cx="12901287" cy="40418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F4394B1-42DA-2076-40EA-F5DB6481935B}"/>
                </a:ext>
              </a:extLst>
            </p:cNvPr>
            <p:cNvSpPr/>
            <p:nvPr userDrawn="1"/>
          </p:nvSpPr>
          <p:spPr>
            <a:xfrm>
              <a:off x="-622201" y="-1"/>
              <a:ext cx="7315200" cy="393299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6039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5157E1-0A45-B6AC-0EBB-7A01A63B633F}"/>
                </a:ext>
              </a:extLst>
            </p:cNvPr>
            <p:cNvSpPr/>
            <p:nvPr userDrawn="1"/>
          </p:nvSpPr>
          <p:spPr>
            <a:xfrm>
              <a:off x="6651171" y="-10886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98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rqanbellary234/Smart-drone-for-animal-detection-and-tracking-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23A3F-BF7F-A63E-DFF9-0FA766A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9C9EC1E8-50F0-594B-D72F-7FE53C0D5112}"/>
              </a:ext>
            </a:extLst>
          </p:cNvPr>
          <p:cNvSpPr/>
          <p:nvPr/>
        </p:nvSpPr>
        <p:spPr>
          <a:xfrm>
            <a:off x="0" y="1043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57C48A1-958B-BDC8-8917-A1E7E9F32B25}"/>
              </a:ext>
            </a:extLst>
          </p:cNvPr>
          <p:cNvSpPr/>
          <p:nvPr/>
        </p:nvSpPr>
        <p:spPr>
          <a:xfrm>
            <a:off x="2705101" y="38101"/>
            <a:ext cx="6781799" cy="67817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729495-97AF-FD52-3AB0-5D2450DBA74B}"/>
              </a:ext>
            </a:extLst>
          </p:cNvPr>
          <p:cNvSpPr txBox="1">
            <a:spLocks/>
          </p:cNvSpPr>
          <p:nvPr/>
        </p:nvSpPr>
        <p:spPr>
          <a:xfrm>
            <a:off x="2362200" y="1905341"/>
            <a:ext cx="7467600" cy="243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VOIS Innovation </a:t>
            </a:r>
          </a:p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Marathon 2.0 </a:t>
            </a:r>
            <a:endParaRPr lang="en-IN">
              <a:solidFill>
                <a:schemeClr val="bg1"/>
              </a:solidFill>
              <a:latin typeface="Vodafone Rg" panose="020B060608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3901539B-3E4F-88C2-6ABE-7F68AE084607}"/>
              </a:ext>
            </a:extLst>
          </p:cNvPr>
          <p:cNvSpPr/>
          <p:nvPr/>
        </p:nvSpPr>
        <p:spPr>
          <a:xfrm>
            <a:off x="292748" y="197497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9E9B9AF-6FE0-E406-C2CD-90613301085C}"/>
              </a:ext>
            </a:extLst>
          </p:cNvPr>
          <p:cNvSpPr/>
          <p:nvPr/>
        </p:nvSpPr>
        <p:spPr>
          <a:xfrm flipH="1">
            <a:off x="10122548" y="6032241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1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5CB7-81A8-467B-9A1F-9E1B41992678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Workflow diagram </a:t>
            </a:r>
          </a:p>
        </p:txBody>
      </p:sp>
      <p:pic>
        <p:nvPicPr>
          <p:cNvPr id="4" name="Picture 3" descr="A diagram of a flowchart">
            <a:extLst>
              <a:ext uri="{FF2B5EF4-FFF2-40B4-BE49-F238E27FC236}">
                <a16:creationId xmlns:a16="http://schemas.microsoft.com/office/drawing/2014/main" id="{1EB0DD0A-B228-7136-32AC-8B656B5F1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55" y="1042581"/>
            <a:ext cx="10679546" cy="54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CB099-A9C1-2B68-B60C-409ACBB37AE9}"/>
              </a:ext>
            </a:extLst>
          </p:cNvPr>
          <p:cNvSpPr txBox="1"/>
          <p:nvPr/>
        </p:nvSpPr>
        <p:spPr>
          <a:xfrm>
            <a:off x="344466" y="495822"/>
            <a:ext cx="2014603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3000" b="1" baseline="0">
                <a:solidFill>
                  <a:srgbClr val="A20000"/>
                </a:solidFill>
                <a:latin typeface="Vodafone Rg"/>
                <a:ea typeface="Segoe UI"/>
                <a:cs typeface="Segoe UI"/>
              </a:rPr>
              <a:t>RESULTS</a:t>
            </a:r>
            <a:r>
              <a:rPr lang="en-US" sz="3000">
                <a:latin typeface="Vodafone Rg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3000">
                <a:latin typeface="Vodafone Rg"/>
                <a:ea typeface="Segoe UI"/>
                <a:cs typeface="Segoe UI"/>
              </a:rPr>
              <a:t>​</a:t>
            </a:r>
          </a:p>
          <a:p>
            <a:pPr algn="ctr"/>
            <a:endParaRPr lang="en-US"/>
          </a:p>
        </p:txBody>
      </p:sp>
      <p:pic>
        <p:nvPicPr>
          <p:cNvPr id="8" name="Picture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6D3E442-A4D3-0739-FE24-BFDF4138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06" y="707268"/>
            <a:ext cx="10344077" cy="58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8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CA4AB3-0BE9-DFB0-1416-F52853D65AAE}"/>
              </a:ext>
            </a:extLst>
          </p:cNvPr>
          <p:cNvSpPr txBox="1"/>
          <p:nvPr/>
        </p:nvSpPr>
        <p:spPr>
          <a:xfrm>
            <a:off x="495363" y="560642"/>
            <a:ext cx="2743199" cy="774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>
              <a:lnSpc>
                <a:spcPts val="2625"/>
              </a:lnSpc>
            </a:pPr>
            <a:r>
              <a:rPr lang="en-US" sz="3000" b="1" baseline="0">
                <a:solidFill>
                  <a:srgbClr val="A20000"/>
                </a:solidFill>
                <a:latin typeface="Vodafone Rg"/>
                <a:ea typeface="Segoe UI"/>
                <a:cs typeface="Segoe UI"/>
              </a:rPr>
              <a:t>RESULTS</a:t>
            </a:r>
            <a:r>
              <a:rPr lang="en-US" sz="3000">
                <a:latin typeface="Vodafone Rg"/>
                <a:ea typeface="Segoe UI"/>
                <a:cs typeface="Segoe UI"/>
              </a:rPr>
              <a:t>​</a:t>
            </a:r>
          </a:p>
          <a:p>
            <a:pPr rtl="0">
              <a:lnSpc>
                <a:spcPts val="2625"/>
              </a:lnSpc>
            </a:pPr>
            <a:r>
              <a:rPr lang="en-US" sz="3000">
                <a:latin typeface="Vodafone Rg"/>
                <a:ea typeface="Segoe UI"/>
                <a:cs typeface="Segoe UI"/>
              </a:rPr>
              <a:t>​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24433-6569-7F2D-092C-65FCB09FC792}"/>
              </a:ext>
            </a:extLst>
          </p:cNvPr>
          <p:cNvSpPr txBox="1"/>
          <p:nvPr/>
        </p:nvSpPr>
        <p:spPr>
          <a:xfrm>
            <a:off x="4498931" y="6200383"/>
            <a:ext cx="2743199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903CE2-8B3B-7B5C-E982-F0158DFF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" t="9749" r="266"/>
          <a:stretch>
            <a:fillRect/>
          </a:stretch>
        </p:blipFill>
        <p:spPr>
          <a:xfrm>
            <a:off x="784967" y="1263726"/>
            <a:ext cx="4542205" cy="463976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3C6E8-9F60-3923-CF80-F0C6F9CC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97" b="5678"/>
          <a:stretch>
            <a:fillRect/>
          </a:stretch>
        </p:blipFill>
        <p:spPr>
          <a:xfrm>
            <a:off x="6584742" y="1258910"/>
            <a:ext cx="4733458" cy="4611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9C66C-DBF3-7EF8-90DA-A0D9AA02AF09}"/>
              </a:ext>
            </a:extLst>
          </p:cNvPr>
          <p:cNvSpPr txBox="1"/>
          <p:nvPr/>
        </p:nvSpPr>
        <p:spPr>
          <a:xfrm>
            <a:off x="491613" y="5899355"/>
            <a:ext cx="6096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/>
                <a:ea typeface="Calibri"/>
                <a:cs typeface="Calibri"/>
              </a:rPr>
              <a:t>"Detection of domestic animal but no alarm"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E7CAF-128E-4123-D320-41541A116A89}"/>
              </a:ext>
            </a:extLst>
          </p:cNvPr>
          <p:cNvSpPr txBox="1"/>
          <p:nvPr/>
        </p:nvSpPr>
        <p:spPr>
          <a:xfrm>
            <a:off x="6882580" y="5899354"/>
            <a:ext cx="6096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/>
              </a:rPr>
              <a:t>"Detection of wild animal with alarm"</a:t>
            </a:r>
          </a:p>
        </p:txBody>
      </p:sp>
    </p:spTree>
    <p:extLst>
      <p:ext uri="{BB962C8B-B14F-4D97-AF65-F5344CB8AC3E}">
        <p14:creationId xmlns:p14="http://schemas.microsoft.com/office/powerpoint/2010/main" val="22056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416CE90F-71E3-21D0-BA78-91A91132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A0F0C55-C4ED-73D3-F786-5FA02ACE6D68}"/>
              </a:ext>
            </a:extLst>
          </p:cNvPr>
          <p:cNvGrpSpPr/>
          <p:nvPr/>
        </p:nvGrpSpPr>
        <p:grpSpPr>
          <a:xfrm>
            <a:off x="359226" y="1155548"/>
            <a:ext cx="11462650" cy="4940452"/>
            <a:chOff x="457200" y="1155548"/>
            <a:chExt cx="11462650" cy="4940452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0A3E513C-EA69-9F5E-4AB9-61B5939A5789}"/>
                </a:ext>
              </a:extLst>
            </p:cNvPr>
            <p:cNvSpPr/>
            <p:nvPr/>
          </p:nvSpPr>
          <p:spPr>
            <a:xfrm>
              <a:off x="1828009" y="2114155"/>
              <a:ext cx="8742020" cy="31219"/>
            </a:xfrm>
            <a:prstGeom prst="line">
              <a:avLst/>
            </a:prstGeom>
            <a:ln w="47625" cap="flat">
              <a:solidFill>
                <a:srgbClr val="8D9193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D06130-FE37-5A28-174A-727A7CC9FF81}"/>
                </a:ext>
              </a:extLst>
            </p:cNvPr>
            <p:cNvGrpSpPr/>
            <p:nvPr/>
          </p:nvGrpSpPr>
          <p:grpSpPr>
            <a:xfrm>
              <a:off x="1611011" y="2151799"/>
              <a:ext cx="392033" cy="1482647"/>
              <a:chOff x="1817725" y="2456804"/>
              <a:chExt cx="392033" cy="1482647"/>
            </a:xfrm>
          </p:grpSpPr>
          <p:sp>
            <p:nvSpPr>
              <p:cNvPr id="7" name="AutoShape 8">
                <a:extLst>
                  <a:ext uri="{FF2B5EF4-FFF2-40B4-BE49-F238E27FC236}">
                    <a16:creationId xmlns:a16="http://schemas.microsoft.com/office/drawing/2014/main" id="{6F80D0C8-83C8-34E1-8C69-114DE2824A50}"/>
                  </a:ext>
                </a:extLst>
              </p:cNvPr>
              <p:cNvSpPr/>
              <p:nvPr/>
            </p:nvSpPr>
            <p:spPr>
              <a:xfrm flipV="1">
                <a:off x="2013742" y="2456804"/>
                <a:ext cx="0" cy="1296981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" name="Group 15">
                <a:extLst>
                  <a:ext uri="{FF2B5EF4-FFF2-40B4-BE49-F238E27FC236}">
                    <a16:creationId xmlns:a16="http://schemas.microsoft.com/office/drawing/2014/main" id="{B7EE4523-D724-BA6A-443F-0290938CC9C4}"/>
                  </a:ext>
                </a:extLst>
              </p:cNvPr>
              <p:cNvGrpSpPr/>
              <p:nvPr/>
            </p:nvGrpSpPr>
            <p:grpSpPr>
              <a:xfrm rot="-10800000">
                <a:off x="1817725" y="3623616"/>
                <a:ext cx="392033" cy="315835"/>
                <a:chOff x="75415" y="89768"/>
                <a:chExt cx="771359" cy="621432"/>
              </a:xfrm>
            </p:grpSpPr>
            <p:sp>
              <p:nvSpPr>
                <p:cNvPr id="15" name="Freeform 16">
                  <a:extLst>
                    <a:ext uri="{FF2B5EF4-FFF2-40B4-BE49-F238E27FC236}">
                      <a16:creationId xmlns:a16="http://schemas.microsoft.com/office/drawing/2014/main" id="{871B3BBB-F30C-54B1-2CC6-0CED0C2440EF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TextBox 17">
                  <a:extLst>
                    <a:ext uri="{FF2B5EF4-FFF2-40B4-BE49-F238E27FC236}">
                      <a16:creationId xmlns:a16="http://schemas.microsoft.com/office/drawing/2014/main" id="{30C12B85-4224-F44F-3211-CE60E766CF75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DDF31A0C-77BF-EFF2-B1CE-8DA07D90F38C}"/>
                </a:ext>
              </a:extLst>
            </p:cNvPr>
            <p:cNvSpPr txBox="1"/>
            <p:nvPr/>
          </p:nvSpPr>
          <p:spPr>
            <a:xfrm>
              <a:off x="598832" y="4067360"/>
              <a:ext cx="2917136" cy="1399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F3F7E365-9D38-5677-7432-BDFD7217AEB3}"/>
                </a:ext>
              </a:extLst>
            </p:cNvPr>
            <p:cNvGrpSpPr/>
            <p:nvPr/>
          </p:nvGrpSpPr>
          <p:grpSpPr>
            <a:xfrm>
              <a:off x="457200" y="3695947"/>
              <a:ext cx="2656106" cy="2400053"/>
              <a:chOff x="457200" y="3695947"/>
              <a:chExt cx="2656106" cy="2400053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218766B-427A-8F11-3719-323D25F6AB5B}"/>
                  </a:ext>
                </a:extLst>
              </p:cNvPr>
              <p:cNvSpPr/>
              <p:nvPr/>
            </p:nvSpPr>
            <p:spPr>
              <a:xfrm>
                <a:off x="457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EAE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2">
                <a:extLst>
                  <a:ext uri="{FF2B5EF4-FFF2-40B4-BE49-F238E27FC236}">
                    <a16:creationId xmlns:a16="http://schemas.microsoft.com/office/drawing/2014/main" id="{85D85324-4782-DA38-3181-939FE970DF09}"/>
                  </a:ext>
                </a:extLst>
              </p:cNvPr>
              <p:cNvGrpSpPr/>
              <p:nvPr/>
            </p:nvGrpSpPr>
            <p:grpSpPr>
              <a:xfrm>
                <a:off x="1415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12" name="Freeform 13">
                  <a:extLst>
                    <a:ext uri="{FF2B5EF4-FFF2-40B4-BE49-F238E27FC236}">
                      <a16:creationId xmlns:a16="http://schemas.microsoft.com/office/drawing/2014/main" id="{00CE095B-0352-5A86-8F44-BFF62C7F233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TextBox 14">
                  <a:extLst>
                    <a:ext uri="{FF2B5EF4-FFF2-40B4-BE49-F238E27FC236}">
                      <a16:creationId xmlns:a16="http://schemas.microsoft.com/office/drawing/2014/main" id="{6B67DE5C-1244-20F1-4D7E-9934E36B209E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17" name="TextBox 67">
                <a:extLst>
                  <a:ext uri="{FF2B5EF4-FFF2-40B4-BE49-F238E27FC236}">
                    <a16:creationId xmlns:a16="http://schemas.microsoft.com/office/drawing/2014/main" id="{CD1AE653-6650-BECC-9548-2BE815B269AE}"/>
                  </a:ext>
                </a:extLst>
              </p:cNvPr>
              <p:cNvSpPr txBox="1"/>
              <p:nvPr/>
            </p:nvSpPr>
            <p:spPr>
              <a:xfrm>
                <a:off x="607157" y="4530771"/>
                <a:ext cx="2291000" cy="123110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1C1C1A"/>
                    </a:solidFill>
                    <a:latin typeface="Calibri"/>
                    <a:ea typeface="Montserrat Ultra-Bold"/>
                    <a:sym typeface="Montserrat Ultra-Bold"/>
                  </a:rPr>
                  <a:t>On-board AI for real-time wildlife detection without needing the cloud.</a:t>
                </a:r>
                <a:endParaRPr lang="en-US" sz="2000">
                  <a:latin typeface="Calibr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AE7F35-4433-6DDF-4A14-A37E74AEFA32}"/>
                </a:ext>
              </a:extLst>
            </p:cNvPr>
            <p:cNvGrpSpPr/>
            <p:nvPr/>
          </p:nvGrpSpPr>
          <p:grpSpPr>
            <a:xfrm>
              <a:off x="4530806" y="2212351"/>
              <a:ext cx="392033" cy="1411210"/>
              <a:chOff x="5568198" y="3148727"/>
              <a:chExt cx="392033" cy="1411210"/>
            </a:xfrm>
          </p:grpSpPr>
          <p:sp>
            <p:nvSpPr>
              <p:cNvPr id="18" name="AutoShape 19">
                <a:extLst>
                  <a:ext uri="{FF2B5EF4-FFF2-40B4-BE49-F238E27FC236}">
                    <a16:creationId xmlns:a16="http://schemas.microsoft.com/office/drawing/2014/main" id="{68A95C0A-FC90-D1AB-6EBA-A467CFF98295}"/>
                  </a:ext>
                </a:extLst>
              </p:cNvPr>
              <p:cNvSpPr/>
              <p:nvPr/>
            </p:nvSpPr>
            <p:spPr>
              <a:xfrm flipV="1">
                <a:off x="5764215" y="3148727"/>
                <a:ext cx="0" cy="12255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" name="Group 26">
                <a:extLst>
                  <a:ext uri="{FF2B5EF4-FFF2-40B4-BE49-F238E27FC236}">
                    <a16:creationId xmlns:a16="http://schemas.microsoft.com/office/drawing/2014/main" id="{BE2B2AAE-13AA-22E9-4EDC-059C7905D53A}"/>
                  </a:ext>
                </a:extLst>
              </p:cNvPr>
              <p:cNvGrpSpPr/>
              <p:nvPr/>
            </p:nvGrpSpPr>
            <p:grpSpPr>
              <a:xfrm rot="-10800000">
                <a:off x="5568198" y="4244102"/>
                <a:ext cx="392033" cy="315835"/>
                <a:chOff x="75415" y="89768"/>
                <a:chExt cx="771359" cy="621432"/>
              </a:xfrm>
            </p:grpSpPr>
            <p:sp>
              <p:nvSpPr>
                <p:cNvPr id="20" name="Freeform 27">
                  <a:extLst>
                    <a:ext uri="{FF2B5EF4-FFF2-40B4-BE49-F238E27FC236}">
                      <a16:creationId xmlns:a16="http://schemas.microsoft.com/office/drawing/2014/main" id="{CDC77F88-3FC2-656B-628D-BEF0198EAB68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E46671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TextBox 28">
                  <a:extLst>
                    <a:ext uri="{FF2B5EF4-FFF2-40B4-BE49-F238E27FC236}">
                      <a16:creationId xmlns:a16="http://schemas.microsoft.com/office/drawing/2014/main" id="{B55FB2A9-2596-3DBB-2929-8F12CC8F5F22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8680696-E93E-8A90-6DF3-98C1DBB3E7FA}"/>
                </a:ext>
              </a:extLst>
            </p:cNvPr>
            <p:cNvGrpSpPr/>
            <p:nvPr/>
          </p:nvGrpSpPr>
          <p:grpSpPr>
            <a:xfrm>
              <a:off x="7450601" y="2242251"/>
              <a:ext cx="392033" cy="1381310"/>
              <a:chOff x="8949011" y="3178627"/>
              <a:chExt cx="392033" cy="1381310"/>
            </a:xfrm>
          </p:grpSpPr>
          <p:sp>
            <p:nvSpPr>
              <p:cNvPr id="23" name="AutoShape 29">
                <a:extLst>
                  <a:ext uri="{FF2B5EF4-FFF2-40B4-BE49-F238E27FC236}">
                    <a16:creationId xmlns:a16="http://schemas.microsoft.com/office/drawing/2014/main" id="{6F5E88DF-DEE0-A71A-2B00-86098277BB1A}"/>
                  </a:ext>
                </a:extLst>
              </p:cNvPr>
              <p:cNvSpPr/>
              <p:nvPr/>
            </p:nvSpPr>
            <p:spPr>
              <a:xfrm flipH="1" flipV="1">
                <a:off x="9145028" y="3178627"/>
                <a:ext cx="0" cy="11956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37">
                <a:extLst>
                  <a:ext uri="{FF2B5EF4-FFF2-40B4-BE49-F238E27FC236}">
                    <a16:creationId xmlns:a16="http://schemas.microsoft.com/office/drawing/2014/main" id="{91318B96-C54D-C112-5CFD-EF88CD1C8554}"/>
                  </a:ext>
                </a:extLst>
              </p:cNvPr>
              <p:cNvGrpSpPr/>
              <p:nvPr/>
            </p:nvGrpSpPr>
            <p:grpSpPr>
              <a:xfrm rot="-10800000">
                <a:off x="8949011" y="4244102"/>
                <a:ext cx="392033" cy="315835"/>
                <a:chOff x="75415" y="89768"/>
                <a:chExt cx="771359" cy="621432"/>
              </a:xfrm>
            </p:grpSpPr>
            <p:sp>
              <p:nvSpPr>
                <p:cNvPr id="25" name="Freeform 38">
                  <a:extLst>
                    <a:ext uri="{FF2B5EF4-FFF2-40B4-BE49-F238E27FC236}">
                      <a16:creationId xmlns:a16="http://schemas.microsoft.com/office/drawing/2014/main" id="{9C450C3B-198E-2F11-B744-A2C58DD010F0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38AEB6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TextBox 39">
                  <a:extLst>
                    <a:ext uri="{FF2B5EF4-FFF2-40B4-BE49-F238E27FC236}">
                      <a16:creationId xmlns:a16="http://schemas.microsoft.com/office/drawing/2014/main" id="{53A43635-0848-063B-C694-40304CEEAEEC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7A096F7-8B22-4167-154F-CBC8FB0231B8}"/>
                </a:ext>
              </a:extLst>
            </p:cNvPr>
            <p:cNvGrpSpPr/>
            <p:nvPr/>
          </p:nvGrpSpPr>
          <p:grpSpPr>
            <a:xfrm>
              <a:off x="10370395" y="2161060"/>
              <a:ext cx="392033" cy="1462501"/>
              <a:chOff x="9967624" y="2389865"/>
              <a:chExt cx="392033" cy="1462501"/>
            </a:xfrm>
          </p:grpSpPr>
          <p:sp>
            <p:nvSpPr>
              <p:cNvPr id="28" name="AutoShape 40">
                <a:extLst>
                  <a:ext uri="{FF2B5EF4-FFF2-40B4-BE49-F238E27FC236}">
                    <a16:creationId xmlns:a16="http://schemas.microsoft.com/office/drawing/2014/main" id="{7D290BEB-F88F-CC5C-7524-A7F4C4D72E8D}"/>
                  </a:ext>
                </a:extLst>
              </p:cNvPr>
              <p:cNvSpPr/>
              <p:nvPr/>
            </p:nvSpPr>
            <p:spPr>
              <a:xfrm flipV="1">
                <a:off x="10163641" y="2389865"/>
                <a:ext cx="0" cy="127683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" name="Group 48">
                <a:extLst>
                  <a:ext uri="{FF2B5EF4-FFF2-40B4-BE49-F238E27FC236}">
                    <a16:creationId xmlns:a16="http://schemas.microsoft.com/office/drawing/2014/main" id="{2FB08FCA-3538-A4AD-8006-6AD754E8D902}"/>
                  </a:ext>
                </a:extLst>
              </p:cNvPr>
              <p:cNvGrpSpPr/>
              <p:nvPr/>
            </p:nvGrpSpPr>
            <p:grpSpPr>
              <a:xfrm rot="-10800000">
                <a:off x="9967624" y="3536531"/>
                <a:ext cx="392033" cy="315835"/>
                <a:chOff x="75415" y="89768"/>
                <a:chExt cx="771359" cy="621432"/>
              </a:xfrm>
            </p:grpSpPr>
            <p:sp>
              <p:nvSpPr>
                <p:cNvPr id="30" name="Freeform 49">
                  <a:extLst>
                    <a:ext uri="{FF2B5EF4-FFF2-40B4-BE49-F238E27FC236}">
                      <a16:creationId xmlns:a16="http://schemas.microsoft.com/office/drawing/2014/main" id="{E531DA4E-6D4D-D461-9146-7B8DD697B477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DDA707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TextBox 50">
                  <a:extLst>
                    <a:ext uri="{FF2B5EF4-FFF2-40B4-BE49-F238E27FC236}">
                      <a16:creationId xmlns:a16="http://schemas.microsoft.com/office/drawing/2014/main" id="{CE7EDB0A-BC9B-79CB-24BE-2653F5A7A5F1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97FD81C-0149-F0F9-B29B-A63A83016ED6}"/>
                </a:ext>
              </a:extLst>
            </p:cNvPr>
            <p:cNvGrpSpPr/>
            <p:nvPr/>
          </p:nvGrpSpPr>
          <p:grpSpPr>
            <a:xfrm>
              <a:off x="3733137" y="1155548"/>
              <a:ext cx="4725725" cy="1533470"/>
              <a:chOff x="0" y="-38100"/>
              <a:chExt cx="1491632" cy="574190"/>
            </a:xfrm>
          </p:grpSpPr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09479399-83E8-2DB1-55BC-B38C11DDA0E3}"/>
                  </a:ext>
                </a:extLst>
              </p:cNvPr>
              <p:cNvSpPr/>
              <p:nvPr/>
            </p:nvSpPr>
            <p:spPr>
              <a:xfrm>
                <a:off x="0" y="0"/>
                <a:ext cx="1491632" cy="536090"/>
              </a:xfrm>
              <a:custGeom>
                <a:avLst/>
                <a:gdLst/>
                <a:ahLst/>
                <a:cxnLst/>
                <a:rect l="l" t="t" r="r" b="b"/>
                <a:pathLst>
                  <a:path w="1491632" h="536090">
                    <a:moveTo>
                      <a:pt x="49148" y="0"/>
                    </a:moveTo>
                    <a:lnTo>
                      <a:pt x="1442485" y="0"/>
                    </a:lnTo>
                    <a:cubicBezTo>
                      <a:pt x="1455519" y="0"/>
                      <a:pt x="1468020" y="5178"/>
                      <a:pt x="1477237" y="14395"/>
                    </a:cubicBezTo>
                    <a:cubicBezTo>
                      <a:pt x="1486454" y="23612"/>
                      <a:pt x="1491632" y="36113"/>
                      <a:pt x="1491632" y="49148"/>
                    </a:cubicBezTo>
                    <a:lnTo>
                      <a:pt x="1491632" y="486943"/>
                    </a:lnTo>
                    <a:cubicBezTo>
                      <a:pt x="1491632" y="514086"/>
                      <a:pt x="1469628" y="536090"/>
                      <a:pt x="1442485" y="536090"/>
                    </a:cubicBezTo>
                    <a:lnTo>
                      <a:pt x="49148" y="536090"/>
                    </a:lnTo>
                    <a:cubicBezTo>
                      <a:pt x="36113" y="536090"/>
                      <a:pt x="23612" y="530912"/>
                      <a:pt x="14395" y="521695"/>
                    </a:cubicBezTo>
                    <a:cubicBezTo>
                      <a:pt x="5178" y="512478"/>
                      <a:pt x="0" y="499977"/>
                      <a:pt x="0" y="486943"/>
                    </a:cubicBezTo>
                    <a:lnTo>
                      <a:pt x="0" y="49148"/>
                    </a:lnTo>
                    <a:cubicBezTo>
                      <a:pt x="0" y="36113"/>
                      <a:pt x="5178" y="23612"/>
                      <a:pt x="14395" y="14395"/>
                    </a:cubicBezTo>
                    <a:cubicBezTo>
                      <a:pt x="23612" y="5178"/>
                      <a:pt x="36113" y="0"/>
                      <a:pt x="49148" y="0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A3D8B-B5DD-7653-F378-8E24EC7A7ED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91632" cy="5741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7C4C512-4ECE-6B9E-EE0A-46CC1EE1C694}"/>
                </a:ext>
              </a:extLst>
            </p:cNvPr>
            <p:cNvSpPr/>
            <p:nvPr/>
          </p:nvSpPr>
          <p:spPr>
            <a:xfrm>
              <a:off x="3378200" y="4272889"/>
              <a:ext cx="2656106" cy="1823111"/>
            </a:xfrm>
            <a:prstGeom prst="roundRect">
              <a:avLst>
                <a:gd name="adj" fmla="val 12163"/>
              </a:avLst>
            </a:prstGeom>
            <a:solidFill>
              <a:srgbClr val="FFB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05D112A7-6BD1-67D3-65D8-FF2E28353C4C}"/>
                </a:ext>
              </a:extLst>
            </p:cNvPr>
            <p:cNvGrpSpPr/>
            <p:nvPr/>
          </p:nvGrpSpPr>
          <p:grpSpPr>
            <a:xfrm>
              <a:off x="4336368" y="3695947"/>
              <a:ext cx="739770" cy="739770"/>
              <a:chOff x="0" y="0"/>
              <a:chExt cx="812800" cy="812800"/>
            </a:xfrm>
          </p:grpSpPr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B9857297-281F-4E28-6CA1-D4F6EE50AF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17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Box 14">
                <a:extLst>
                  <a:ext uri="{FF2B5EF4-FFF2-40B4-BE49-F238E27FC236}">
                    <a16:creationId xmlns:a16="http://schemas.microsoft.com/office/drawing/2014/main" id="{221723EC-4D08-BA6D-10A0-D3745F82D13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71438" tIns="71438" rIns="71438" bIns="71438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57" name="TextBox 67">
              <a:extLst>
                <a:ext uri="{FF2B5EF4-FFF2-40B4-BE49-F238E27FC236}">
                  <a16:creationId xmlns:a16="http://schemas.microsoft.com/office/drawing/2014/main" id="{0AB801A3-092E-AA3C-1325-8D3A29F9A278}"/>
                </a:ext>
              </a:extLst>
            </p:cNvPr>
            <p:cNvSpPr txBox="1"/>
            <p:nvPr/>
          </p:nvSpPr>
          <p:spPr>
            <a:xfrm>
              <a:off x="3465771" y="4575102"/>
              <a:ext cx="2450184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dirty="0">
                  <a:solidFill>
                    <a:srgbClr val="1C1C1A"/>
                  </a:solidFill>
                  <a:latin typeface="Calibri"/>
                  <a:ea typeface="Montserrat Ultra-Bold"/>
                  <a:sym typeface="Montserrat Ultra-Bold"/>
                </a:rPr>
                <a:t>AI detects threats to trigger alarms and send instant GPS alerts.</a:t>
              </a:r>
              <a:endParaRPr lang="en-US" sz="2000">
                <a:latin typeface="Calibri"/>
              </a:endParaRP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AE630B3-5C58-A2B2-DDEF-E3B80293A1D9}"/>
                </a:ext>
              </a:extLst>
            </p:cNvPr>
            <p:cNvGrpSpPr/>
            <p:nvPr/>
          </p:nvGrpSpPr>
          <p:grpSpPr>
            <a:xfrm>
              <a:off x="6299200" y="3695947"/>
              <a:ext cx="2656106" cy="2400053"/>
              <a:chOff x="6299200" y="3695947"/>
              <a:chExt cx="2656106" cy="2400053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DD12D05-AB43-5D57-4A54-2E4382BE7029}"/>
                  </a:ext>
                </a:extLst>
              </p:cNvPr>
              <p:cNvSpPr/>
              <p:nvPr/>
            </p:nvSpPr>
            <p:spPr>
              <a:xfrm>
                <a:off x="6299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B5E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12">
                <a:extLst>
                  <a:ext uri="{FF2B5EF4-FFF2-40B4-BE49-F238E27FC236}">
                    <a16:creationId xmlns:a16="http://schemas.microsoft.com/office/drawing/2014/main" id="{CE977FBB-2A3F-EA9D-C403-E269865BF7A0}"/>
                  </a:ext>
                </a:extLst>
              </p:cNvPr>
              <p:cNvGrpSpPr/>
              <p:nvPr/>
            </p:nvGrpSpPr>
            <p:grpSpPr>
              <a:xfrm>
                <a:off x="7257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56" name="Freeform 13">
                  <a:extLst>
                    <a:ext uri="{FF2B5EF4-FFF2-40B4-BE49-F238E27FC236}">
                      <a16:creationId xmlns:a16="http://schemas.microsoft.com/office/drawing/2014/main" id="{F84E8388-7097-537E-A42F-A19963DD601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5CDD7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7" name="TextBox 14">
                  <a:extLst>
                    <a:ext uri="{FF2B5EF4-FFF2-40B4-BE49-F238E27FC236}">
                      <a16:creationId xmlns:a16="http://schemas.microsoft.com/office/drawing/2014/main" id="{A85665AF-1AD7-E2AB-4403-E70EF8731BA2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63" name="TextBox 67">
                <a:extLst>
                  <a:ext uri="{FF2B5EF4-FFF2-40B4-BE49-F238E27FC236}">
                    <a16:creationId xmlns:a16="http://schemas.microsoft.com/office/drawing/2014/main" id="{8EBC4D73-38E9-30E6-95AB-F83325732C60}"/>
                  </a:ext>
                </a:extLst>
              </p:cNvPr>
              <p:cNvSpPr txBox="1"/>
              <p:nvPr/>
            </p:nvSpPr>
            <p:spPr>
              <a:xfrm>
                <a:off x="6389304" y="4617698"/>
                <a:ext cx="2453813" cy="123110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sz="2000" dirty="0">
                    <a:solidFill>
                      <a:srgbClr val="1C1C1A"/>
                    </a:solidFill>
                    <a:latin typeface="Calibri"/>
                    <a:ea typeface="Montserrat Ultra-Bold"/>
                    <a:sym typeface="Montserrat Ultra-Bold"/>
                  </a:rPr>
                  <a:t>Robust, high accuracy animal detection in diverse environmental conditions.</a:t>
                </a:r>
                <a:endParaRPr lang="en-US" sz="2000">
                  <a:latin typeface="Calibri"/>
                </a:endParaRP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6D60434-4316-155A-0818-987A000FFBCF}"/>
                </a:ext>
              </a:extLst>
            </p:cNvPr>
            <p:cNvGrpSpPr/>
            <p:nvPr/>
          </p:nvGrpSpPr>
          <p:grpSpPr>
            <a:xfrm>
              <a:off x="9263744" y="3695947"/>
              <a:ext cx="2656106" cy="2400053"/>
              <a:chOff x="9220200" y="3695947"/>
              <a:chExt cx="2656106" cy="2400053"/>
            </a:xfrm>
          </p:grpSpPr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3F4BAC24-ED77-36E4-A157-80391A5CA286}"/>
                  </a:ext>
                </a:extLst>
              </p:cNvPr>
              <p:cNvSpPr/>
              <p:nvPr/>
            </p:nvSpPr>
            <p:spPr>
              <a:xfrm>
                <a:off x="9220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FFE8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0" name="Group 12">
                <a:extLst>
                  <a:ext uri="{FF2B5EF4-FFF2-40B4-BE49-F238E27FC236}">
                    <a16:creationId xmlns:a16="http://schemas.microsoft.com/office/drawing/2014/main" id="{8B4E89B2-223F-C7D1-2EFC-13C6A7C5AE2A}"/>
                  </a:ext>
                </a:extLst>
              </p:cNvPr>
              <p:cNvGrpSpPr/>
              <p:nvPr/>
            </p:nvGrpSpPr>
            <p:grpSpPr>
              <a:xfrm>
                <a:off x="10178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62" name="Freeform 13">
                  <a:extLst>
                    <a:ext uri="{FF2B5EF4-FFF2-40B4-BE49-F238E27FC236}">
                      <a16:creationId xmlns:a16="http://schemas.microsoft.com/office/drawing/2014/main" id="{1B5301FD-63F9-66AE-EFC4-70A1A5F54CF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2B300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TextBox 14">
                  <a:extLst>
                    <a:ext uri="{FF2B5EF4-FFF2-40B4-BE49-F238E27FC236}">
                      <a16:creationId xmlns:a16="http://schemas.microsoft.com/office/drawing/2014/main" id="{E27C0660-7BF6-4D64-7D02-A5DCC3DBEEBA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261" name="TextBox 67">
                <a:extLst>
                  <a:ext uri="{FF2B5EF4-FFF2-40B4-BE49-F238E27FC236}">
                    <a16:creationId xmlns:a16="http://schemas.microsoft.com/office/drawing/2014/main" id="{91ACEE76-CC5B-17B2-5C4C-3568837A70AE}"/>
                  </a:ext>
                </a:extLst>
              </p:cNvPr>
              <p:cNvSpPr txBox="1"/>
              <p:nvPr/>
            </p:nvSpPr>
            <p:spPr>
              <a:xfrm>
                <a:off x="9345382" y="4639785"/>
                <a:ext cx="2405743" cy="123110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sz="2000" dirty="0">
                    <a:solidFill>
                      <a:srgbClr val="1C1C1A"/>
                    </a:solidFill>
                    <a:latin typeface="Calibri"/>
                    <a:ea typeface="Montserrat Ultra-Bold"/>
                    <a:sym typeface="Montserrat Ultra-Bold"/>
                  </a:rPr>
                  <a:t>Fast detection triggers immediate non-lethal alarms and alerts officials.</a:t>
                </a:r>
                <a:endParaRPr lang="en-US" sz="2000">
                  <a:latin typeface="Calibri"/>
                </a:endParaRPr>
              </a:p>
            </p:txBody>
          </p:sp>
        </p:grp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811D45E9-C7B4-655D-8AA7-5D019C706921}"/>
                </a:ext>
              </a:extLst>
            </p:cNvPr>
            <p:cNvSpPr txBox="1"/>
            <p:nvPr/>
          </p:nvSpPr>
          <p:spPr>
            <a:xfrm>
              <a:off x="1611085" y="384265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484C45E9-5698-B4DF-F0E9-EEE2382548E0}"/>
                </a:ext>
              </a:extLst>
            </p:cNvPr>
            <p:cNvSpPr txBox="1"/>
            <p:nvPr/>
          </p:nvSpPr>
          <p:spPr>
            <a:xfrm>
              <a:off x="4528457" y="3864429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48D7C18-0C84-065B-11A8-4AD7B0D132B3}"/>
                </a:ext>
              </a:extLst>
            </p:cNvPr>
            <p:cNvSpPr txBox="1"/>
            <p:nvPr/>
          </p:nvSpPr>
          <p:spPr>
            <a:xfrm>
              <a:off x="7500257" y="3831772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3BB405DF-0F85-5D98-7321-8788D591BE04}"/>
                </a:ext>
              </a:extLst>
            </p:cNvPr>
            <p:cNvSpPr txBox="1"/>
            <p:nvPr/>
          </p:nvSpPr>
          <p:spPr>
            <a:xfrm>
              <a:off x="10439399" y="384265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71" name="Title 1">
              <a:extLst>
                <a:ext uri="{FF2B5EF4-FFF2-40B4-BE49-F238E27FC236}">
                  <a16:creationId xmlns:a16="http://schemas.microsoft.com/office/drawing/2014/main" id="{3AD084F1-FF05-8B2E-C4EB-73C914FCF854}"/>
                </a:ext>
              </a:extLst>
            </p:cNvPr>
            <p:cNvSpPr txBox="1">
              <a:spLocks/>
            </p:cNvSpPr>
            <p:nvPr/>
          </p:nvSpPr>
          <p:spPr>
            <a:xfrm>
              <a:off x="4005942" y="1638302"/>
              <a:ext cx="4180114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3000" b="1">
                  <a:solidFill>
                    <a:schemeClr val="bg1"/>
                  </a:solidFill>
                  <a:latin typeface="Vodafone Rg" panose="020B0606080202020204" pitchFamily="34" charset="0"/>
                </a:rPr>
                <a:t>Novelty and Uniqueness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342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BC41-7A97-431A-4BB9-3A57BC031021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Git Hub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05250-E25A-F321-0D8B-15FBF87B10F2}"/>
              </a:ext>
            </a:extLst>
          </p:cNvPr>
          <p:cNvSpPr txBox="1"/>
          <p:nvPr/>
        </p:nvSpPr>
        <p:spPr>
          <a:xfrm>
            <a:off x="446315" y="1213679"/>
            <a:ext cx="6096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hlinkClick r:id="rId3"/>
              </a:rPr>
              <a:t>https://github.com/furqanbellary234/Smart-drone-for-animal-detection-and-tracking-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D050-BEFF-4AF9-79A5-9F5496DE1969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Future Scope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CA4D9-9F97-8179-269E-EA11D52EE33F}"/>
              </a:ext>
            </a:extLst>
          </p:cNvPr>
          <p:cNvSpPr txBox="1"/>
          <p:nvPr/>
        </p:nvSpPr>
        <p:spPr>
          <a:xfrm>
            <a:off x="448300" y="1301726"/>
            <a:ext cx="10889125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Char char="•"/>
            </a:pPr>
            <a:r>
              <a:rPr lang="en-US" sz="2000" b="1">
                <a:latin typeface="Calibri"/>
              </a:rPr>
              <a:t>Integration of Thermal Cameras</a:t>
            </a:r>
            <a:endParaRPr lang="en-US" sz="2000">
              <a:latin typeface="Calibri"/>
            </a:endParaRPr>
          </a:p>
          <a:p>
            <a:pPr algn="just"/>
            <a:endParaRPr lang="en-US" sz="2000" b="1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000" b="1">
                <a:latin typeface="Calibri"/>
              </a:rPr>
              <a:t>Improved AI Models</a:t>
            </a:r>
            <a:r>
              <a:rPr lang="en-US" sz="2000">
                <a:latin typeface="Calibri"/>
              </a:rPr>
              <a:t> </a:t>
            </a:r>
          </a:p>
          <a:p>
            <a:pPr marL="342900" indent="-342900" algn="just">
              <a:buChar char="•"/>
            </a:pPr>
            <a:endParaRPr lang="en-US" sz="2000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000" b="1">
                <a:latin typeface="Calibri"/>
              </a:rPr>
              <a:t>Autonomous Drone Navigation</a:t>
            </a:r>
            <a:endParaRPr lang="en-US" sz="2000">
              <a:latin typeface="Calibri"/>
            </a:endParaRPr>
          </a:p>
          <a:p>
            <a:pPr marL="342900" indent="-342900" algn="just">
              <a:buChar char="•"/>
            </a:pPr>
            <a:endParaRPr lang="en-US" sz="2000" b="1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000" b="1">
                <a:latin typeface="Calibri"/>
              </a:rPr>
              <a:t>Cloud-based Monitoring</a:t>
            </a:r>
            <a:r>
              <a:rPr lang="en-US" sz="2000">
                <a:latin typeface="Calibri"/>
              </a:rPr>
              <a:t> </a:t>
            </a:r>
            <a:r>
              <a:rPr lang="en-US" sz="2000" b="1">
                <a:latin typeface="Calibri"/>
              </a:rPr>
              <a:t>Dashboard </a:t>
            </a:r>
            <a:endParaRPr lang="en-US" sz="2000">
              <a:latin typeface="Calibri"/>
            </a:endParaRPr>
          </a:p>
          <a:p>
            <a:pPr marL="342900" indent="-342900" algn="just">
              <a:buChar char="•"/>
            </a:pPr>
            <a:endParaRPr lang="en-US" sz="2000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000" b="1">
                <a:latin typeface="Calibri"/>
              </a:rPr>
              <a:t>Swarm Drone Technology</a:t>
            </a:r>
            <a:r>
              <a:rPr lang="en-US" sz="2000">
                <a:latin typeface="Calibri"/>
              </a:rPr>
              <a:t> </a:t>
            </a:r>
          </a:p>
          <a:p>
            <a:pPr marL="342900" indent="-342900" algn="just">
              <a:buChar char="•"/>
            </a:pPr>
            <a:endParaRPr lang="en-US" sz="2000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000" b="1">
                <a:latin typeface="Calibri"/>
              </a:rPr>
              <a:t>Integration with Forest Department Networks</a:t>
            </a:r>
            <a:r>
              <a:rPr lang="en-US" sz="2000">
                <a:latin typeface="Calibri"/>
              </a:rPr>
              <a:t> </a:t>
            </a:r>
          </a:p>
          <a:p>
            <a:pPr marL="342900" indent="-342900" algn="just">
              <a:buChar char="•"/>
            </a:pPr>
            <a:endParaRPr lang="en-US" sz="2000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000" b="1">
                <a:latin typeface="Calibri"/>
              </a:rPr>
              <a:t>CCTV integration</a:t>
            </a:r>
            <a:r>
              <a:rPr lang="en-US" sz="2000">
                <a:latin typeface="Calibri"/>
              </a:rPr>
              <a:t> </a:t>
            </a:r>
          </a:p>
          <a:p>
            <a:pPr algn="just"/>
            <a:endParaRPr lang="en-US" sz="2000">
              <a:latin typeface="Calibri"/>
            </a:endParaRPr>
          </a:p>
          <a:p>
            <a:pPr algn="just"/>
            <a:endParaRPr lang="en-US" sz="2000"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6D1DA-56CA-D88D-4EAC-329172DF8E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44283" y="938258"/>
            <a:ext cx="4527828" cy="4527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BB3028-603B-4444-A3B3-C8FC69FC17DC}"/>
              </a:ext>
            </a:extLst>
          </p:cNvPr>
          <p:cNvSpPr txBox="1"/>
          <p:nvPr/>
        </p:nvSpPr>
        <p:spPr>
          <a:xfrm>
            <a:off x="7967128" y="5637290"/>
            <a:ext cx="208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latin typeface="Calibri"/>
              </a:rPr>
              <a:t>Fig 6. Future Scope</a:t>
            </a:r>
          </a:p>
        </p:txBody>
      </p:sp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2166F986-3C94-C86A-E81E-498FB58B0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5A38-60B6-4F88-EEC5-02B5D33CB8F2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Bank Details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0FD0F6-17FE-ABF1-7D8E-4A204CDD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13586"/>
              </p:ext>
            </p:extLst>
          </p:nvPr>
        </p:nvGraphicFramePr>
        <p:xfrm>
          <a:off x="446157" y="1146865"/>
          <a:ext cx="11264628" cy="2108200"/>
        </p:xfrm>
        <a:graphic>
          <a:graphicData uri="http://schemas.openxmlformats.org/drawingml/2006/table">
            <a:tbl>
              <a:tblPr firstRow="1" bandRow="1">
                <a:tableStyleId>{0AAD8F4D-43EB-41E5-8A38-28AB6DFB1B60}</a:tableStyleId>
              </a:tblPr>
              <a:tblGrid>
                <a:gridCol w="1877438">
                  <a:extLst>
                    <a:ext uri="{9D8B030D-6E8A-4147-A177-3AD203B41FA5}">
                      <a16:colId xmlns:a16="http://schemas.microsoft.com/office/drawing/2014/main" val="276395733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68367769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364172202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594999873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962065889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1446855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Full Name (as per bank records):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Bank Name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Branch Name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Account Number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Account Type (Savings / Current)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IFSC Code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0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Furqan S Bellary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ICICI BANK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HUBLI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015701541787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SAVINGS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ICIC0000157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4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Afsaa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Banu T A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CANARA BANK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MOODBIDRI VIDYAGIRI</a:t>
                      </a:r>
                      <a:endParaRPr lang="en-US" sz="1600" b="0" dirty="0" err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5268101015164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SAVINGS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CNRB0005268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4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Aman Shaikh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STATE BANK OF INDIA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BHATKAL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35032131992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SBIN0000269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17222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C4C51AD-861B-F0A7-9A34-F890EFD7A498}"/>
              </a:ext>
            </a:extLst>
          </p:cNvPr>
          <p:cNvGrpSpPr/>
          <p:nvPr/>
        </p:nvGrpSpPr>
        <p:grpSpPr>
          <a:xfrm>
            <a:off x="593389" y="3418267"/>
            <a:ext cx="11128438" cy="2786821"/>
            <a:chOff x="593389" y="3418267"/>
            <a:chExt cx="11128438" cy="27868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01B849-0B51-4A54-09A7-A7F17BA2BA49}"/>
                </a:ext>
              </a:extLst>
            </p:cNvPr>
            <p:cNvGrpSpPr/>
            <p:nvPr/>
          </p:nvGrpSpPr>
          <p:grpSpPr>
            <a:xfrm>
              <a:off x="593389" y="5804978"/>
              <a:ext cx="11030060" cy="400110"/>
              <a:chOff x="593389" y="5804978"/>
              <a:chExt cx="11030060" cy="40011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788107-B3A1-7F7D-432E-A4048656C530}"/>
                  </a:ext>
                </a:extLst>
              </p:cNvPr>
              <p:cNvSpPr txBox="1"/>
              <p:nvPr/>
            </p:nvSpPr>
            <p:spPr>
              <a:xfrm>
                <a:off x="593389" y="5804978"/>
                <a:ext cx="3127663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2000" b="1">
                    <a:latin typeface="Calibri"/>
                  </a:rPr>
                  <a:t>FURQAN S BELLARY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A0C9B-B378-AB3E-52B3-2DF338D8B0B5}"/>
                  </a:ext>
                </a:extLst>
              </p:cNvPr>
              <p:cNvSpPr txBox="1"/>
              <p:nvPr/>
            </p:nvSpPr>
            <p:spPr>
              <a:xfrm>
                <a:off x="4544588" y="5804978"/>
                <a:ext cx="3127663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2000" b="1">
                    <a:latin typeface="Calibri"/>
                  </a:rPr>
                  <a:t>AFSAA BANU T A</a:t>
                </a:r>
                <a:endParaRPr lang="en-US" sz="2000">
                  <a:latin typeface="Calibri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BE0B7-6FC9-AEAD-9981-E33461699CF8}"/>
                  </a:ext>
                </a:extLst>
              </p:cNvPr>
              <p:cNvSpPr txBox="1"/>
              <p:nvPr/>
            </p:nvSpPr>
            <p:spPr>
              <a:xfrm>
                <a:off x="8495786" y="5804978"/>
                <a:ext cx="3127663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2000" b="1">
                    <a:latin typeface="Calibri"/>
                  </a:rPr>
                  <a:t>AMAN SHAIKH</a:t>
                </a:r>
                <a:endParaRPr lang="en-US" sz="2000">
                  <a:latin typeface="Calibr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0E05AD-BA99-94A1-3C7A-15C10A72B22C}"/>
                </a:ext>
              </a:extLst>
            </p:cNvPr>
            <p:cNvGrpSpPr/>
            <p:nvPr/>
          </p:nvGrpSpPr>
          <p:grpSpPr>
            <a:xfrm>
              <a:off x="593389" y="3418267"/>
              <a:ext cx="11128438" cy="2218218"/>
              <a:chOff x="593389" y="3418267"/>
              <a:chExt cx="11128438" cy="221821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7F93F3D-FC83-53FE-2AEE-9566DD5242D6}"/>
                  </a:ext>
                </a:extLst>
              </p:cNvPr>
              <p:cNvSpPr/>
              <p:nvPr/>
            </p:nvSpPr>
            <p:spPr>
              <a:xfrm>
                <a:off x="593389" y="3429000"/>
                <a:ext cx="3400641" cy="2196753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30A3EE3-5A8A-BFF9-D978-247718EB408E}"/>
                  </a:ext>
                </a:extLst>
              </p:cNvPr>
              <p:cNvSpPr/>
              <p:nvPr/>
            </p:nvSpPr>
            <p:spPr>
              <a:xfrm>
                <a:off x="4317445" y="3429000"/>
                <a:ext cx="3354806" cy="2207485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77687DA-23EE-879D-DD4F-FCD610ADC41A}"/>
                  </a:ext>
                </a:extLst>
              </p:cNvPr>
              <p:cNvSpPr/>
              <p:nvPr/>
            </p:nvSpPr>
            <p:spPr>
              <a:xfrm>
                <a:off x="7969394" y="3418267"/>
                <a:ext cx="3752433" cy="2196753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F45022-7CD9-2BEE-46F3-628FF628013D}"/>
              </a:ext>
            </a:extLst>
          </p:cNvPr>
          <p:cNvSpPr txBox="1"/>
          <p:nvPr/>
        </p:nvSpPr>
        <p:spPr>
          <a:xfrm>
            <a:off x="1380226" y="4132053"/>
            <a:ext cx="1604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photo of passbook / bank statement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475123-348B-09F4-6C80-99FD2584D366}"/>
              </a:ext>
            </a:extLst>
          </p:cNvPr>
          <p:cNvSpPr txBox="1"/>
          <p:nvPr/>
        </p:nvSpPr>
        <p:spPr>
          <a:xfrm>
            <a:off x="9216804" y="4007627"/>
            <a:ext cx="1604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photo of passbook / bank statement</a:t>
            </a:r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705E40-675A-BBF1-FC02-10FC3EFA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88" y="3455094"/>
            <a:ext cx="3258857" cy="2118990"/>
          </a:xfrm>
          <a:prstGeom prst="rect">
            <a:avLst/>
          </a:prstGeom>
        </p:spPr>
      </p:pic>
      <p:pic>
        <p:nvPicPr>
          <p:cNvPr id="11" name="Picture 10" descr="A close up of a document&#10;&#10;AI-generated content may be incorrect.">
            <a:extLst>
              <a:ext uri="{FF2B5EF4-FFF2-40B4-BE49-F238E27FC236}">
                <a16:creationId xmlns:a16="http://schemas.microsoft.com/office/drawing/2014/main" id="{4FB6BDDF-AE24-9480-E8FD-45B72F45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588" y="3444658"/>
            <a:ext cx="3553562" cy="2129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3D56C1-FCED-AD4C-6AB9-5F54848D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30" t="7585" r="2200" b="2736"/>
          <a:stretch>
            <a:fillRect/>
          </a:stretch>
        </p:blipFill>
        <p:spPr>
          <a:xfrm>
            <a:off x="607372" y="3455094"/>
            <a:ext cx="3334708" cy="211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AF80-7103-487F-A54B-15BEEE256378}"/>
              </a:ext>
            </a:extLst>
          </p:cNvPr>
          <p:cNvSpPr txBox="1">
            <a:spLocks/>
          </p:cNvSpPr>
          <p:nvPr/>
        </p:nvSpPr>
        <p:spPr>
          <a:xfrm>
            <a:off x="3952195" y="3044279"/>
            <a:ext cx="4287610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>
                <a:solidFill>
                  <a:srgbClr val="A20000"/>
                </a:solidFill>
                <a:latin typeface="Vodafone Rg" panose="020B0606080202020204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1C18-6BF5-B97D-EE64-7FCF0E49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C642-43AC-4A20-252B-6E329095AC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7744" y="630239"/>
            <a:ext cx="7329014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000" b="1">
                <a:solidFill>
                  <a:srgbClr val="A20000"/>
                </a:solidFill>
                <a:latin typeface="Vodafone Rg"/>
              </a:rPr>
              <a:t>Project Title : SMART DRONE FOR ANIMAL DETECTION AND TRACKING       </a:t>
            </a:r>
            <a:endParaRPr lang="en-US" sz="3000" b="1">
              <a:solidFill>
                <a:srgbClr val="A20000"/>
              </a:solidFill>
              <a:latin typeface="Vodafone Rg" panose="020B060608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CCB1A2-324D-F7D1-2DFF-C45E68B6E542}"/>
              </a:ext>
            </a:extLst>
          </p:cNvPr>
          <p:cNvGrpSpPr/>
          <p:nvPr/>
        </p:nvGrpSpPr>
        <p:grpSpPr>
          <a:xfrm>
            <a:off x="1203775" y="2471425"/>
            <a:ext cx="3995057" cy="544287"/>
            <a:chOff x="1273629" y="1436913"/>
            <a:chExt cx="3995057" cy="5442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C5427B-5584-42AA-BCBF-190F3341B904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26BBA8-58B8-3AFD-F121-AED51A095207}"/>
                </a:ext>
              </a:extLst>
            </p:cNvPr>
            <p:cNvSpPr txBox="1"/>
            <p:nvPr/>
          </p:nvSpPr>
          <p:spPr>
            <a:xfrm>
              <a:off x="1790700" y="1539779"/>
              <a:ext cx="2960914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Team No - 53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53CC7B-51F3-AF5B-5DAC-EE3E535ABF34}"/>
              </a:ext>
            </a:extLst>
          </p:cNvPr>
          <p:cNvGrpSpPr/>
          <p:nvPr/>
        </p:nvGrpSpPr>
        <p:grpSpPr>
          <a:xfrm>
            <a:off x="1294311" y="5517971"/>
            <a:ext cx="3995057" cy="992264"/>
            <a:chOff x="1273629" y="1436913"/>
            <a:chExt cx="3995057" cy="54428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B059A2-5AB7-4E51-27BD-E7AB5C0CA496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524BB-4EBD-652C-8DAB-09CCCEED5D51}"/>
                </a:ext>
              </a:extLst>
            </p:cNvPr>
            <p:cNvSpPr txBox="1"/>
            <p:nvPr/>
          </p:nvSpPr>
          <p:spPr>
            <a:xfrm>
              <a:off x="1592371" y="1579858"/>
              <a:ext cx="3368009" cy="3545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800" b="1">
                  <a:solidFill>
                    <a:schemeClr val="tx1"/>
                  </a:solidFill>
                </a:rPr>
                <a:t>JSS Academy of Technical Education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434349-E673-42C2-FF03-FB2D2796AC1A}"/>
              </a:ext>
            </a:extLst>
          </p:cNvPr>
          <p:cNvGrpSpPr/>
          <p:nvPr/>
        </p:nvGrpSpPr>
        <p:grpSpPr>
          <a:xfrm>
            <a:off x="7427701" y="2749133"/>
            <a:ext cx="3106646" cy="926144"/>
            <a:chOff x="7495779" y="2441643"/>
            <a:chExt cx="3117098" cy="91169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2D94EAD-4CE1-0423-E85F-A37A9C832D6F}"/>
                </a:ext>
              </a:extLst>
            </p:cNvPr>
            <p:cNvSpPr/>
            <p:nvPr/>
          </p:nvSpPr>
          <p:spPr>
            <a:xfrm>
              <a:off x="7500026" y="2441643"/>
              <a:ext cx="3112851" cy="911697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780AD8-94E6-C0DF-B4F9-D2AD72EC8C4F}"/>
                </a:ext>
              </a:extLst>
            </p:cNvPr>
            <p:cNvSpPr txBox="1"/>
            <p:nvPr/>
          </p:nvSpPr>
          <p:spPr>
            <a:xfrm>
              <a:off x="7495779" y="2515556"/>
              <a:ext cx="3110872" cy="81803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Team Lead – Furqan S Bellary</a:t>
              </a:r>
              <a:endParaRPr lang="en-US">
                <a:solidFill>
                  <a:schemeClr val="tx1"/>
                </a:solidFill>
              </a:endParaRPr>
            </a:p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(Electronics and Communication Engineering)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61E9DB2-5CD7-D546-D014-634E42A4AE1E}"/>
              </a:ext>
            </a:extLst>
          </p:cNvPr>
          <p:cNvSpPr/>
          <p:nvPr/>
        </p:nvSpPr>
        <p:spPr>
          <a:xfrm>
            <a:off x="8098937" y="828185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Insert your professional photo</a:t>
            </a:r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72592E-20CD-EA88-F73F-293563117D02}"/>
              </a:ext>
            </a:extLst>
          </p:cNvPr>
          <p:cNvSpPr/>
          <p:nvPr/>
        </p:nvSpPr>
        <p:spPr>
          <a:xfrm>
            <a:off x="6428517" y="3746787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A0ED5C-4294-9DED-35D1-ADB332624E97}"/>
              </a:ext>
            </a:extLst>
          </p:cNvPr>
          <p:cNvGrpSpPr/>
          <p:nvPr/>
        </p:nvGrpSpPr>
        <p:grpSpPr>
          <a:xfrm>
            <a:off x="5537213" y="5598607"/>
            <a:ext cx="3078639" cy="833072"/>
            <a:chOff x="7238235" y="4938409"/>
            <a:chExt cx="1779112" cy="74517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ACFAE00-7A83-9B8F-12D5-4B2385335898}"/>
                </a:ext>
              </a:extLst>
            </p:cNvPr>
            <p:cNvSpPr/>
            <p:nvPr/>
          </p:nvSpPr>
          <p:spPr>
            <a:xfrm>
              <a:off x="7238235" y="4938409"/>
              <a:ext cx="1777590" cy="745175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DF3CD4-B7BA-8258-4634-2E9E4FBA076D}"/>
                </a:ext>
              </a:extLst>
            </p:cNvPr>
            <p:cNvSpPr txBox="1"/>
            <p:nvPr/>
          </p:nvSpPr>
          <p:spPr>
            <a:xfrm>
              <a:off x="7240548" y="5006625"/>
              <a:ext cx="1776799" cy="30283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1600" b="1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96B57763-A34C-3E59-9DF9-678019E7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363" y="888269"/>
            <a:ext cx="1668402" cy="164767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46AE4A-26FA-8A10-0459-861F30A21969}"/>
              </a:ext>
            </a:extLst>
          </p:cNvPr>
          <p:cNvSpPr/>
          <p:nvPr/>
        </p:nvSpPr>
        <p:spPr>
          <a:xfrm>
            <a:off x="2324650" y="3673720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D6415-31B6-3CA6-C39E-B70F1F42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58" y="3724863"/>
            <a:ext cx="1621208" cy="167339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2CDFD2-5724-2778-082B-970997F0052A}"/>
              </a:ext>
            </a:extLst>
          </p:cNvPr>
          <p:cNvSpPr/>
          <p:nvPr/>
        </p:nvSpPr>
        <p:spPr>
          <a:xfrm>
            <a:off x="9502346" y="3746787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E175F-A003-B3A8-471C-3908B38C28AE}"/>
              </a:ext>
            </a:extLst>
          </p:cNvPr>
          <p:cNvSpPr txBox="1"/>
          <p:nvPr/>
        </p:nvSpPr>
        <p:spPr>
          <a:xfrm>
            <a:off x="8860435" y="5674868"/>
            <a:ext cx="3074637" cy="3385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11" name="Picture 10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213CED1D-3D2D-1D0E-550B-E5FDBBB6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33" y="3799561"/>
            <a:ext cx="1678861" cy="16701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27F94B-626C-A44B-8A2A-C4B47AE4AE29}"/>
              </a:ext>
            </a:extLst>
          </p:cNvPr>
          <p:cNvSpPr txBox="1"/>
          <p:nvPr/>
        </p:nvSpPr>
        <p:spPr>
          <a:xfrm>
            <a:off x="9077482" y="585601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CD0856-2BF5-5733-BFAC-CCE4D2235D67}"/>
              </a:ext>
            </a:extLst>
          </p:cNvPr>
          <p:cNvGrpSpPr/>
          <p:nvPr/>
        </p:nvGrpSpPr>
        <p:grpSpPr>
          <a:xfrm>
            <a:off x="8846171" y="5598606"/>
            <a:ext cx="3078639" cy="833072"/>
            <a:chOff x="7238235" y="4938409"/>
            <a:chExt cx="1779112" cy="74517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D7D7636-05D7-5537-DD06-4DC455C6DF34}"/>
                </a:ext>
              </a:extLst>
            </p:cNvPr>
            <p:cNvSpPr/>
            <p:nvPr/>
          </p:nvSpPr>
          <p:spPr>
            <a:xfrm>
              <a:off x="7238235" y="4938409"/>
              <a:ext cx="1777590" cy="745175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944FF7-1D75-E815-EE32-4731590D80A1}"/>
                </a:ext>
              </a:extLst>
            </p:cNvPr>
            <p:cNvSpPr txBox="1"/>
            <p:nvPr/>
          </p:nvSpPr>
          <p:spPr>
            <a:xfrm>
              <a:off x="7240548" y="5006625"/>
              <a:ext cx="1776799" cy="30283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sz="1600" b="1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284A852-F179-461E-0851-DBB29B00EA01}"/>
              </a:ext>
            </a:extLst>
          </p:cNvPr>
          <p:cNvSpPr txBox="1"/>
          <p:nvPr/>
        </p:nvSpPr>
        <p:spPr>
          <a:xfrm>
            <a:off x="8820412" y="5600178"/>
            <a:ext cx="311063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ea typeface="Segoe UI"/>
                <a:cs typeface="Segoe UI"/>
              </a:rPr>
              <a:t>Aman Shaikh</a:t>
            </a:r>
            <a:endParaRPr lang="en-US" sz="1600">
              <a:latin typeface="Arial"/>
              <a:ea typeface="Segoe UI"/>
              <a:cs typeface="Segoe UI"/>
            </a:endParaRPr>
          </a:p>
          <a:p>
            <a:pPr algn="ctr"/>
            <a:r>
              <a:rPr lang="en-US" sz="1600" b="1" baseline="0">
                <a:latin typeface="Arial"/>
                <a:ea typeface="Segoe UI"/>
                <a:cs typeface="Segoe UI"/>
              </a:rPr>
              <a:t>(Electronics </a:t>
            </a:r>
            <a:r>
              <a:rPr lang="en-US" sz="1600" b="1">
                <a:ea typeface="Segoe UI"/>
                <a:cs typeface="Segoe UI"/>
              </a:rPr>
              <a:t>and Communication</a:t>
            </a:r>
            <a:r>
              <a:rPr lang="en-US" sz="1600" b="1" baseline="0">
                <a:latin typeface="Arial"/>
                <a:ea typeface="Segoe UI"/>
                <a:cs typeface="Segoe UI"/>
              </a:rPr>
              <a:t> Engineering)</a:t>
            </a:r>
            <a:r>
              <a:rPr lang="en-US" sz="1600">
                <a:latin typeface="Arial"/>
                <a:ea typeface="Segoe UI"/>
                <a:cs typeface="Segoe UI"/>
              </a:rPr>
              <a:t>​</a:t>
            </a:r>
          </a:p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852254-81E2-8A99-A193-B74B6383C1D7}"/>
              </a:ext>
            </a:extLst>
          </p:cNvPr>
          <p:cNvSpPr txBox="1"/>
          <p:nvPr/>
        </p:nvSpPr>
        <p:spPr>
          <a:xfrm>
            <a:off x="5511451" y="5600178"/>
            <a:ext cx="330896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err="1">
                <a:cs typeface="Segoe UI"/>
              </a:rPr>
              <a:t>Afsaa</a:t>
            </a:r>
            <a:r>
              <a:rPr lang="en-US" sz="1600" b="1">
                <a:cs typeface="Segoe UI"/>
              </a:rPr>
              <a:t> Banu T A</a:t>
            </a:r>
          </a:p>
          <a:p>
            <a:pPr algn="ctr"/>
            <a:r>
              <a:rPr lang="en-US" sz="1600" b="1" baseline="0">
                <a:latin typeface="Arial"/>
                <a:ea typeface="Segoe UI"/>
                <a:cs typeface="Segoe UI"/>
              </a:rPr>
              <a:t>(Electronics </a:t>
            </a:r>
            <a:r>
              <a:rPr lang="en-US" sz="1600" b="1">
                <a:ea typeface="Segoe UI"/>
                <a:cs typeface="Segoe UI"/>
              </a:rPr>
              <a:t>and Communication</a:t>
            </a:r>
            <a:r>
              <a:rPr lang="en-US" sz="1600" b="1" baseline="0">
                <a:latin typeface="Arial"/>
                <a:ea typeface="Segoe UI"/>
                <a:cs typeface="Segoe UI"/>
              </a:rPr>
              <a:t> Engineering)</a:t>
            </a:r>
            <a:r>
              <a:rPr lang="en-US" sz="1600">
                <a:latin typeface="Arial"/>
                <a:ea typeface="Segoe UI"/>
                <a:cs typeface="Segoe UI"/>
              </a:rPr>
              <a:t>​</a:t>
            </a:r>
          </a:p>
          <a:p>
            <a:pPr algn="ctr"/>
            <a:endParaRPr lang="en-US"/>
          </a:p>
        </p:txBody>
      </p:sp>
      <p:pic>
        <p:nvPicPr>
          <p:cNvPr id="32" name="Picture 31" descr="A person in a purple shirt&#10;&#10;AI-generated content may be incorrect.">
            <a:extLst>
              <a:ext uri="{FF2B5EF4-FFF2-40B4-BE49-F238E27FC236}">
                <a16:creationId xmlns:a16="http://schemas.microsoft.com/office/drawing/2014/main" id="{C3A1AE12-55F0-DD52-67A1-DBBFDAE65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78" y="3799562"/>
            <a:ext cx="1665221" cy="167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609697-D49F-A4FB-049E-97EE321D4CA6}"/>
              </a:ext>
            </a:extLst>
          </p:cNvPr>
          <p:cNvSpPr txBox="1">
            <a:spLocks/>
          </p:cNvSpPr>
          <p:nvPr/>
        </p:nvSpPr>
        <p:spPr>
          <a:xfrm>
            <a:off x="185356" y="551073"/>
            <a:ext cx="5660571" cy="46166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Problem Statement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34251940-E354-9E99-B4C2-5907B354930D}"/>
              </a:ext>
            </a:extLst>
          </p:cNvPr>
          <p:cNvSpPr/>
          <p:nvPr/>
        </p:nvSpPr>
        <p:spPr>
          <a:xfrm>
            <a:off x="1030657" y="3001948"/>
            <a:ext cx="363803" cy="366091"/>
          </a:xfrm>
          <a:custGeom>
            <a:avLst/>
            <a:gdLst/>
            <a:ahLst/>
            <a:cxnLst/>
            <a:rect l="l" t="t" r="r" b="b"/>
            <a:pathLst>
              <a:path w="4089083" h="4114800">
                <a:moveTo>
                  <a:pt x="0" y="0"/>
                </a:moveTo>
                <a:lnTo>
                  <a:pt x="4089082" y="0"/>
                </a:lnTo>
                <a:lnTo>
                  <a:pt x="40890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6A291-2D56-ED73-7DFF-81C454A6538C}"/>
              </a:ext>
            </a:extLst>
          </p:cNvPr>
          <p:cNvSpPr txBox="1"/>
          <p:nvPr/>
        </p:nvSpPr>
        <p:spPr>
          <a:xfrm>
            <a:off x="1027955" y="1507321"/>
            <a:ext cx="996341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>
                <a:latin typeface="Calibri"/>
                <a:ea typeface="Calibri"/>
                <a:cs typeface="Calibri"/>
              </a:rPr>
              <a:t>"</a:t>
            </a:r>
            <a:r>
              <a:rPr lang="en-US" sz="2500">
                <a:ea typeface="Calibri"/>
              </a:rPr>
              <a:t>To develop an </a:t>
            </a:r>
            <a:r>
              <a:rPr lang="en-US" sz="2500" b="1">
                <a:ea typeface="Calibri"/>
              </a:rPr>
              <a:t>AI-powered smart drone</a:t>
            </a:r>
            <a:r>
              <a:rPr lang="en-US" sz="2500">
                <a:ea typeface="Calibri"/>
              </a:rPr>
              <a:t> for real-time wild animal detection, tracking, and alerting to </a:t>
            </a:r>
            <a:r>
              <a:rPr lang="en-US" sz="2500" b="1">
                <a:ea typeface="Calibri"/>
              </a:rPr>
              <a:t>reduce human–wildlife conflict</a:t>
            </a:r>
            <a:r>
              <a:rPr lang="en-US" sz="2500">
                <a:latin typeface="Calibri"/>
                <a:ea typeface="Calibri"/>
                <a:cs typeface="Calibri"/>
              </a:rPr>
              <a:t> "</a:t>
            </a:r>
            <a:endParaRPr lang="en-US" sz="2500"/>
          </a:p>
        </p:txBody>
      </p:sp>
      <p:pic>
        <p:nvPicPr>
          <p:cNvPr id="3" name="Picture 2" descr="A couple of people in a field with a cheetah&#10;&#10;AI-generated content may be incorrect.">
            <a:extLst>
              <a:ext uri="{FF2B5EF4-FFF2-40B4-BE49-F238E27FC236}">
                <a16:creationId xmlns:a16="http://schemas.microsoft.com/office/drawing/2014/main" id="{163D011D-586A-9CBF-72AD-86DC59D07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969" y="2999761"/>
            <a:ext cx="4302051" cy="285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group of men fighting with a cheetah&#10;&#10;AI-generated content may be incorrect.">
            <a:extLst>
              <a:ext uri="{FF2B5EF4-FFF2-40B4-BE49-F238E27FC236}">
                <a16:creationId xmlns:a16="http://schemas.microsoft.com/office/drawing/2014/main" id="{8A5021C2-9996-A3B3-305C-06C268ACE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156" y="2997400"/>
            <a:ext cx="4284995" cy="2862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558A7-EF32-FF33-238C-F10BBCCEA710}"/>
              </a:ext>
            </a:extLst>
          </p:cNvPr>
          <p:cNvSpPr txBox="1"/>
          <p:nvPr/>
        </p:nvSpPr>
        <p:spPr>
          <a:xfrm>
            <a:off x="2442540" y="6086112"/>
            <a:ext cx="7306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latin typeface="Calibri"/>
              </a:rPr>
              <a:t>Fig 1.Human Wildlife Conflict In Rural And Forest Adjacent Areas</a:t>
            </a:r>
          </a:p>
        </p:txBody>
      </p:sp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853894-3A56-5D0E-024A-F2247ECFFC74}"/>
              </a:ext>
            </a:extLst>
          </p:cNvPr>
          <p:cNvSpPr txBox="1">
            <a:spLocks/>
          </p:cNvSpPr>
          <p:nvPr/>
        </p:nvSpPr>
        <p:spPr>
          <a:xfrm>
            <a:off x="216671" y="728525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Need of Project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43BC44-9B6D-688F-4D7F-3B11FA8F74D9}"/>
              </a:ext>
            </a:extLst>
          </p:cNvPr>
          <p:cNvSpPr txBox="1"/>
          <p:nvPr/>
        </p:nvSpPr>
        <p:spPr>
          <a:xfrm>
            <a:off x="718120" y="1364593"/>
            <a:ext cx="6043312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b="1" dirty="0">
                <a:latin typeface="Calibri"/>
              </a:rPr>
              <a:t>Escalating Conflict:</a:t>
            </a:r>
            <a:r>
              <a:rPr lang="en-US" sz="2200" dirty="0">
                <a:latin typeface="Calibri"/>
              </a:rPr>
              <a:t> Urban growth drives wildlife into towns, causing public panic.</a:t>
            </a:r>
            <a:endParaRPr lang="en-US" sz="2200" dirty="0"/>
          </a:p>
          <a:p>
            <a:pPr marL="342900" indent="-342900" algn="just">
              <a:buChar char="•"/>
            </a:pPr>
            <a:endParaRPr lang="en-US" sz="2200" dirty="0">
              <a:latin typeface="Calibri"/>
            </a:endParaRPr>
          </a:p>
          <a:p>
            <a:pPr algn="just"/>
            <a:r>
              <a:rPr lang="en-US" sz="2200" b="1" dirty="0">
                <a:latin typeface="Calibri"/>
              </a:rPr>
              <a:t>Surveillance Failures:</a:t>
            </a:r>
            <a:r>
              <a:rPr lang="en-US" sz="2200" dirty="0">
                <a:latin typeface="Calibri"/>
              </a:rPr>
              <a:t> Slow monitoring fails to detect dangerous nighttime intrusions.</a:t>
            </a:r>
          </a:p>
          <a:p>
            <a:pPr marL="342900" indent="-342900" algn="just">
              <a:buChar char="•"/>
            </a:pPr>
            <a:endParaRPr lang="en-US" sz="2200" dirty="0">
              <a:latin typeface="Calibri"/>
            </a:endParaRPr>
          </a:p>
          <a:p>
            <a:pPr algn="just"/>
            <a:r>
              <a:rPr lang="en-US" sz="2200" b="1" dirty="0">
                <a:latin typeface="Calibri"/>
              </a:rPr>
              <a:t>Economic Threat:</a:t>
            </a:r>
            <a:r>
              <a:rPr lang="en-US" sz="2200" dirty="0">
                <a:latin typeface="Calibri"/>
              </a:rPr>
              <a:t> Crop raids destroy livelihoods and local food security.</a:t>
            </a:r>
          </a:p>
          <a:p>
            <a:pPr marL="342900" indent="-342900" algn="just">
              <a:buChar char="•"/>
            </a:pPr>
            <a:endParaRPr lang="en-US" sz="2200" dirty="0">
              <a:latin typeface="Calibri"/>
            </a:endParaRPr>
          </a:p>
          <a:p>
            <a:pPr algn="just"/>
            <a:r>
              <a:rPr lang="en-US" sz="2200" b="1" dirty="0">
                <a:latin typeface="Calibri"/>
              </a:rPr>
              <a:t>Mutual Safety:</a:t>
            </a:r>
            <a:r>
              <a:rPr lang="en-US" sz="2200" dirty="0">
                <a:latin typeface="Calibri"/>
              </a:rPr>
              <a:t> Non-lethal tools are needed to protect both people and wildlife.</a:t>
            </a:r>
          </a:p>
        </p:txBody>
      </p:sp>
      <p:pic>
        <p:nvPicPr>
          <p:cNvPr id="4" name="Picture 3" descr="A group of elephants crossing a road&#10;&#10;AI-generated content may be incorrect.">
            <a:extLst>
              <a:ext uri="{FF2B5EF4-FFF2-40B4-BE49-F238E27FC236}">
                <a16:creationId xmlns:a16="http://schemas.microsoft.com/office/drawing/2014/main" id="{B802D396-FAA9-A63A-B640-0C525623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6" t="-75" r="237" b="141"/>
          <a:stretch>
            <a:fillRect/>
          </a:stretch>
        </p:blipFill>
        <p:spPr>
          <a:xfrm>
            <a:off x="6929809" y="1076622"/>
            <a:ext cx="4791170" cy="473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55C0524-53BD-3C54-7871-A1BB53C73B59}"/>
              </a:ext>
            </a:extLst>
          </p:cNvPr>
          <p:cNvSpPr/>
          <p:nvPr/>
        </p:nvSpPr>
        <p:spPr>
          <a:xfrm>
            <a:off x="212637" y="2378172"/>
            <a:ext cx="496531" cy="484239"/>
          </a:xfrm>
          <a:prstGeom prst="ellipse">
            <a:avLst/>
          </a:prstGeom>
          <a:solidFill>
            <a:srgbClr val="A2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51D534-6884-10EF-AB6E-6090661B42E2}"/>
              </a:ext>
            </a:extLst>
          </p:cNvPr>
          <p:cNvSpPr/>
          <p:nvPr/>
        </p:nvSpPr>
        <p:spPr>
          <a:xfrm>
            <a:off x="212638" y="1449159"/>
            <a:ext cx="496531" cy="484239"/>
          </a:xfrm>
          <a:prstGeom prst="ellipse">
            <a:avLst/>
          </a:prstGeom>
          <a:solidFill>
            <a:srgbClr val="A2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F314A9-4767-1B9F-12A6-A4E6D9C8F995}"/>
              </a:ext>
            </a:extLst>
          </p:cNvPr>
          <p:cNvSpPr/>
          <p:nvPr/>
        </p:nvSpPr>
        <p:spPr>
          <a:xfrm>
            <a:off x="212638" y="3317624"/>
            <a:ext cx="496531" cy="484239"/>
          </a:xfrm>
          <a:prstGeom prst="ellipse">
            <a:avLst/>
          </a:prstGeom>
          <a:solidFill>
            <a:srgbClr val="A2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8CFD7B-AF3C-D60E-C3EE-FCCC649CEE73}"/>
              </a:ext>
            </a:extLst>
          </p:cNvPr>
          <p:cNvSpPr/>
          <p:nvPr/>
        </p:nvSpPr>
        <p:spPr>
          <a:xfrm>
            <a:off x="212638" y="4358283"/>
            <a:ext cx="496531" cy="484239"/>
          </a:xfrm>
          <a:prstGeom prst="ellipse">
            <a:avLst/>
          </a:prstGeom>
          <a:solidFill>
            <a:srgbClr val="A2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8ED82-DB51-F3DC-3725-CFCBF828EDA9}"/>
              </a:ext>
            </a:extLst>
          </p:cNvPr>
          <p:cNvSpPr txBox="1"/>
          <p:nvPr/>
        </p:nvSpPr>
        <p:spPr>
          <a:xfrm>
            <a:off x="7438557" y="6022570"/>
            <a:ext cx="3773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latin typeface="Calibri"/>
              </a:rPr>
              <a:t>Fig 2. Wildlife Crossing Public Roads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4DAA0B5-D49D-D971-A0D4-0A4C28AE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B1ECF53D-A9AC-A2BC-5585-98F3B9A7D89C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83974E-C694-F06D-D690-8C30026F7356}"/>
              </a:ext>
            </a:extLst>
          </p:cNvPr>
          <p:cNvSpPr txBox="1">
            <a:spLocks/>
          </p:cNvSpPr>
          <p:nvPr/>
        </p:nvSpPr>
        <p:spPr>
          <a:xfrm>
            <a:off x="331493" y="561511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Proposed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836E5-7470-B803-9C79-9C6ABC3F6C4C}"/>
              </a:ext>
            </a:extLst>
          </p:cNvPr>
          <p:cNvSpPr txBox="1"/>
          <p:nvPr/>
        </p:nvSpPr>
        <p:spPr>
          <a:xfrm>
            <a:off x="330652" y="1013119"/>
            <a:ext cx="6876787" cy="50480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dirty="0">
              <a:latin typeface="Calibri"/>
            </a:endParaRPr>
          </a:p>
          <a:p>
            <a:endParaRPr lang="en-US" sz="2000" dirty="0">
              <a:latin typeface="Calibri"/>
            </a:endParaRPr>
          </a:p>
          <a:p>
            <a:endParaRPr lang="en-US" sz="2000" dirty="0">
              <a:latin typeface="Calibri"/>
            </a:endParaRPr>
          </a:p>
          <a:p>
            <a:endParaRPr lang="en-US" sz="2000" dirty="0">
              <a:latin typeface="Calibri"/>
            </a:endParaRPr>
          </a:p>
          <a:p>
            <a:pPr marL="342900" indent="-342900">
              <a:buChar char="•"/>
            </a:pPr>
            <a:endParaRPr lang="en-US" sz="20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000" dirty="0">
                <a:latin typeface="Calibri"/>
              </a:rPr>
              <a:t> </a:t>
            </a:r>
            <a:r>
              <a:rPr lang="en-US" sz="2000" b="1" dirty="0">
                <a:latin typeface="Calibri"/>
              </a:rPr>
              <a:t>Intelligent Onboard Detection</a:t>
            </a:r>
            <a:r>
              <a:rPr lang="en-US" sz="2000" dirty="0">
                <a:latin typeface="Calibri"/>
              </a:rPr>
              <a:t>: A Raspberry Pi with AI identifies wildlife instantly on the drone.</a:t>
            </a:r>
          </a:p>
          <a:p>
            <a:pPr marL="342900" indent="-342900">
              <a:buChar char="•"/>
            </a:pPr>
            <a:endParaRPr lang="en-US" sz="20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000" dirty="0">
                <a:latin typeface="Calibri"/>
              </a:rPr>
              <a:t> </a:t>
            </a:r>
            <a:r>
              <a:rPr lang="en-US" sz="2000" b="1" dirty="0">
                <a:latin typeface="Calibri"/>
              </a:rPr>
              <a:t>Instant Deterrence</a:t>
            </a:r>
            <a:r>
              <a:rPr lang="en-US" sz="2000" dirty="0">
                <a:latin typeface="Calibri"/>
              </a:rPr>
              <a:t>: Drones trigger local speaker alarms the moment a threat is detected.</a:t>
            </a:r>
          </a:p>
          <a:p>
            <a:pPr marL="342900" indent="-342900">
              <a:buChar char="•"/>
            </a:pPr>
            <a:endParaRPr lang="en-US" sz="20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000" dirty="0">
                <a:latin typeface="Calibri"/>
              </a:rPr>
              <a:t> </a:t>
            </a:r>
            <a:r>
              <a:rPr lang="en-US" sz="2000" b="1" dirty="0">
                <a:latin typeface="Calibri"/>
              </a:rPr>
              <a:t>Real-Time Communication: </a:t>
            </a:r>
            <a:r>
              <a:rPr lang="en-US" sz="2000" dirty="0">
                <a:latin typeface="Calibri"/>
              </a:rPr>
              <a:t>A GSM module sends automated mobile notifications simultaneously.</a:t>
            </a:r>
          </a:p>
          <a:p>
            <a:endParaRPr lang="en-US" sz="2000" dirty="0">
              <a:latin typeface="Calibri"/>
            </a:endParaRPr>
          </a:p>
          <a:p>
            <a:endParaRPr lang="en-US" sz="2000" dirty="0">
              <a:latin typeface="Calibri"/>
            </a:endParaRPr>
          </a:p>
          <a:p>
            <a:endParaRPr lang="en-US" sz="2000" dirty="0"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8FDF2-6653-4461-DCEB-D466575C27D8}"/>
              </a:ext>
            </a:extLst>
          </p:cNvPr>
          <p:cNvSpPr txBox="1"/>
          <p:nvPr/>
        </p:nvSpPr>
        <p:spPr>
          <a:xfrm>
            <a:off x="328595" y="1323362"/>
            <a:ext cx="75239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>
              <a:latin typeface="Calibri"/>
              <a:ea typeface="Calibri"/>
              <a:cs typeface="Calibri"/>
            </a:endParaRPr>
          </a:p>
          <a:p>
            <a:r>
              <a:rPr lang="en-US" sz="2000">
                <a:latin typeface="Calibri"/>
                <a:ea typeface="Calibri"/>
                <a:cs typeface="Calibri"/>
              </a:rPr>
              <a:t>We propose a smart drone system that acts as an automated</a:t>
            </a:r>
            <a:r>
              <a:rPr lang="en-US" sz="2000" b="1">
                <a:latin typeface="Calibri"/>
                <a:ea typeface="Calibri"/>
                <a:cs typeface="Calibri"/>
              </a:rPr>
              <a:t> "eye in the sky" </a:t>
            </a:r>
            <a:r>
              <a:rPr lang="en-US" sz="2000">
                <a:latin typeface="Calibri"/>
                <a:ea typeface="Calibri"/>
                <a:cs typeface="Calibri"/>
              </a:rPr>
              <a:t>to stop wildlife conflict before it happens.</a:t>
            </a:r>
          </a:p>
        </p:txBody>
      </p:sp>
      <p:pic>
        <p:nvPicPr>
          <p:cNvPr id="14" name="Picture 13" descr="A drone with black and red parts&#10;&#10;AI-generated content may be incorrect.">
            <a:extLst>
              <a:ext uri="{FF2B5EF4-FFF2-40B4-BE49-F238E27FC236}">
                <a16:creationId xmlns:a16="http://schemas.microsoft.com/office/drawing/2014/main" id="{465C59BF-B5EA-59A6-2588-0E834C81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6" t="28404" r="258" b="17119"/>
          <a:stretch>
            <a:fillRect/>
          </a:stretch>
        </p:blipFill>
        <p:spPr>
          <a:xfrm>
            <a:off x="7856771" y="1566428"/>
            <a:ext cx="3887083" cy="3890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67EE0D-90D5-E8D8-F02E-FD376A70A379}"/>
              </a:ext>
            </a:extLst>
          </p:cNvPr>
          <p:cNvSpPr txBox="1"/>
          <p:nvPr/>
        </p:nvSpPr>
        <p:spPr>
          <a:xfrm>
            <a:off x="7852561" y="5699898"/>
            <a:ext cx="3887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latin typeface="Calibri"/>
              </a:rPr>
              <a:t>Fig 3. Assembled Drone Prototype</a:t>
            </a:r>
          </a:p>
        </p:txBody>
      </p:sp>
    </p:spTree>
    <p:extLst>
      <p:ext uri="{BB962C8B-B14F-4D97-AF65-F5344CB8AC3E}">
        <p14:creationId xmlns:p14="http://schemas.microsoft.com/office/powerpoint/2010/main" val="382098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8CDC953-2B84-68FE-7DE5-8D086B35CDF6}"/>
              </a:ext>
            </a:extLst>
          </p:cNvPr>
          <p:cNvSpPr txBox="1">
            <a:spLocks/>
          </p:cNvSpPr>
          <p:nvPr/>
        </p:nvSpPr>
        <p:spPr>
          <a:xfrm>
            <a:off x="216671" y="822470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Solution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797C-5292-8F53-4B78-EF3B050B3775}"/>
              </a:ext>
            </a:extLst>
          </p:cNvPr>
          <p:cNvSpPr txBox="1"/>
          <p:nvPr/>
        </p:nvSpPr>
        <p:spPr>
          <a:xfrm>
            <a:off x="692368" y="1721979"/>
            <a:ext cx="578210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Calibri"/>
              </a:rPr>
              <a:t>Flying AI surveillance</a:t>
            </a:r>
            <a:r>
              <a:rPr lang="en-US" sz="2000">
                <a:latin typeface="Calibri"/>
              </a:rPr>
              <a:t> that detects wild animals in real time, not fixed cameras.</a:t>
            </a:r>
          </a:p>
          <a:p>
            <a:endParaRPr lang="en-US" sz="2000">
              <a:latin typeface="Calibri"/>
            </a:endParaRPr>
          </a:p>
          <a:p>
            <a:r>
              <a:rPr lang="en-US" sz="2000" b="1">
                <a:latin typeface="Calibri"/>
              </a:rPr>
              <a:t>Smart differentiation</a:t>
            </a:r>
            <a:r>
              <a:rPr lang="en-US" sz="2000">
                <a:latin typeface="Calibri"/>
              </a:rPr>
              <a:t> between wild and domestic animals, reducing false alarms.</a:t>
            </a:r>
          </a:p>
          <a:p>
            <a:endParaRPr lang="en-US" sz="2000">
              <a:latin typeface="Calibri"/>
            </a:endParaRPr>
          </a:p>
          <a:p>
            <a:r>
              <a:rPr lang="en-US" sz="2000" b="1">
                <a:latin typeface="Calibri"/>
              </a:rPr>
              <a:t>Instant deterrence + GPS-based alerts</a:t>
            </a:r>
            <a:r>
              <a:rPr lang="en-US" sz="2000">
                <a:latin typeface="Calibri"/>
              </a:rPr>
              <a:t>, enabling faster and more accurate response before damage occurs.</a:t>
            </a:r>
          </a:p>
          <a:p>
            <a:pPr algn="l"/>
            <a:endParaRPr lang="en-US" sz="2000">
              <a:latin typeface="Calibri"/>
            </a:endParaRPr>
          </a:p>
        </p:txBody>
      </p:sp>
      <p:pic>
        <p:nvPicPr>
          <p:cNvPr id="4" name="Picture 3" descr="A drone flying over a building&#10;&#10;AI-generated content may be incorrect.">
            <a:extLst>
              <a:ext uri="{FF2B5EF4-FFF2-40B4-BE49-F238E27FC236}">
                <a16:creationId xmlns:a16="http://schemas.microsoft.com/office/drawing/2014/main" id="{D852CE1F-2B19-B1DC-A994-B1A3745E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992" y="776931"/>
            <a:ext cx="3747080" cy="4786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795C3E-99C2-E4DB-BE05-E4331616B87E}"/>
              </a:ext>
            </a:extLst>
          </p:cNvPr>
          <p:cNvSpPr/>
          <p:nvPr/>
        </p:nvSpPr>
        <p:spPr>
          <a:xfrm>
            <a:off x="191761" y="1710118"/>
            <a:ext cx="496531" cy="484239"/>
          </a:xfrm>
          <a:prstGeom prst="ellipse">
            <a:avLst/>
          </a:prstGeom>
          <a:solidFill>
            <a:srgbClr val="A2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97A449-0CC4-EDB0-2DC2-B66C4355BB82}"/>
              </a:ext>
            </a:extLst>
          </p:cNvPr>
          <p:cNvSpPr/>
          <p:nvPr/>
        </p:nvSpPr>
        <p:spPr>
          <a:xfrm>
            <a:off x="191760" y="2618254"/>
            <a:ext cx="496531" cy="484239"/>
          </a:xfrm>
          <a:prstGeom prst="ellipse">
            <a:avLst/>
          </a:prstGeom>
          <a:solidFill>
            <a:srgbClr val="A2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F17D77-0F98-A510-F2E6-3C1DFC0E0F5E}"/>
              </a:ext>
            </a:extLst>
          </p:cNvPr>
          <p:cNvSpPr/>
          <p:nvPr/>
        </p:nvSpPr>
        <p:spPr>
          <a:xfrm>
            <a:off x="191760" y="3526391"/>
            <a:ext cx="496531" cy="484239"/>
          </a:xfrm>
          <a:prstGeom prst="ellipse">
            <a:avLst/>
          </a:prstGeom>
          <a:solidFill>
            <a:srgbClr val="A2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B8F4F-AF1A-FFED-16A8-DA118AA10AD4}"/>
              </a:ext>
            </a:extLst>
          </p:cNvPr>
          <p:cNvSpPr txBox="1"/>
          <p:nvPr/>
        </p:nvSpPr>
        <p:spPr>
          <a:xfrm>
            <a:off x="6949889" y="5711737"/>
            <a:ext cx="42892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latin typeface="Calibri"/>
              </a:rPr>
              <a:t>Fig 4. Drone Flight Testing And Surveillance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F77D1721-F7AE-BE09-28D6-46D8071FB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417EC-6F20-CE8B-6BBE-1FE2D3ED5C15}"/>
              </a:ext>
            </a:extLst>
          </p:cNvPr>
          <p:cNvSpPr txBox="1">
            <a:spLocks/>
          </p:cNvSpPr>
          <p:nvPr/>
        </p:nvSpPr>
        <p:spPr>
          <a:xfrm>
            <a:off x="117484" y="531164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Technology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11A153-2824-E528-A64F-776BA1CBC17D}"/>
              </a:ext>
            </a:extLst>
          </p:cNvPr>
          <p:cNvSpPr txBox="1"/>
          <p:nvPr/>
        </p:nvSpPr>
        <p:spPr>
          <a:xfrm>
            <a:off x="753761" y="1239180"/>
            <a:ext cx="5166092" cy="41395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900">
                <a:latin typeface="Calibri"/>
              </a:rPr>
              <a:t> </a:t>
            </a:r>
            <a:r>
              <a:rPr lang="en-US" sz="2200" b="1">
                <a:latin typeface="Calibri"/>
              </a:rPr>
              <a:t>Processing &amp; Edge AI</a:t>
            </a:r>
            <a:endParaRPr lang="en-US" sz="2200"/>
          </a:p>
          <a:p>
            <a:pPr marL="342900" indent="-342900" algn="just">
              <a:buChar char="•"/>
            </a:pPr>
            <a:r>
              <a:rPr lang="en-US" sz="2000">
                <a:latin typeface="Calibri"/>
              </a:rPr>
              <a:t>Raspberry Pi 5</a:t>
            </a:r>
            <a:endParaRPr lang="en-US" sz="2000"/>
          </a:p>
          <a:p>
            <a:pPr marL="342900" indent="-342900" algn="just">
              <a:buChar char="•"/>
            </a:pPr>
            <a:r>
              <a:rPr lang="en-US" sz="2000">
                <a:latin typeface="Calibri"/>
              </a:rPr>
              <a:t>YOLOv8n</a:t>
            </a:r>
          </a:p>
          <a:p>
            <a:pPr algn="just"/>
            <a:endParaRPr lang="en-US" sz="1900">
              <a:latin typeface="Calibri"/>
            </a:endParaRPr>
          </a:p>
          <a:p>
            <a:pPr algn="just"/>
            <a:r>
              <a:rPr lang="en-US" sz="2200" b="1">
                <a:latin typeface="Calibri"/>
              </a:rPr>
              <a:t>Computer Vision &amp; Imaging</a:t>
            </a:r>
            <a:endParaRPr lang="en-US" sz="2200"/>
          </a:p>
          <a:p>
            <a:pPr marL="342900" indent="-342900" algn="just">
              <a:buChar char="•"/>
            </a:pPr>
            <a:r>
              <a:rPr lang="en-US" sz="2000">
                <a:latin typeface="Calibri"/>
              </a:rPr>
              <a:t>HD Cameras</a:t>
            </a:r>
            <a:endParaRPr lang="en-US" sz="2000"/>
          </a:p>
          <a:p>
            <a:pPr algn="just"/>
            <a:endParaRPr lang="en-US" sz="1900">
              <a:latin typeface="Calibri"/>
            </a:endParaRPr>
          </a:p>
          <a:p>
            <a:pPr algn="just"/>
            <a:r>
              <a:rPr lang="en-US" sz="2200" b="1">
                <a:latin typeface="Calibri"/>
              </a:rPr>
              <a:t>Communication &amp; Tracking</a:t>
            </a:r>
            <a:endParaRPr lang="en-US" sz="2200"/>
          </a:p>
          <a:p>
            <a:pPr marL="342900" indent="-342900" algn="just">
              <a:buChar char="•"/>
            </a:pPr>
            <a:r>
              <a:rPr lang="en-US" sz="2000">
                <a:latin typeface="Calibri"/>
              </a:rPr>
              <a:t> GPS Module</a:t>
            </a:r>
            <a:endParaRPr lang="en-US" sz="2000"/>
          </a:p>
          <a:p>
            <a:pPr marL="342900" indent="-342900" algn="just">
              <a:buChar char="•"/>
            </a:pPr>
            <a:endParaRPr lang="en-US" sz="1900">
              <a:latin typeface="Calibri"/>
            </a:endParaRPr>
          </a:p>
          <a:p>
            <a:pPr algn="just"/>
            <a:r>
              <a:rPr lang="en-US" sz="1900">
                <a:latin typeface="Calibri"/>
              </a:rPr>
              <a:t> </a:t>
            </a:r>
            <a:r>
              <a:rPr lang="en-US" sz="2200" b="1">
                <a:latin typeface="Calibri"/>
              </a:rPr>
              <a:t>Deterrence &amp; Output</a:t>
            </a:r>
            <a:endParaRPr lang="en-US" sz="2200"/>
          </a:p>
          <a:p>
            <a:pPr marL="342900" indent="-342900" algn="just">
              <a:buChar char="•"/>
            </a:pPr>
            <a:r>
              <a:rPr lang="en-US" sz="2000">
                <a:latin typeface="Calibri"/>
              </a:rPr>
              <a:t>Acoustic Alarms</a:t>
            </a:r>
            <a:endParaRPr lang="en-US" sz="2000"/>
          </a:p>
          <a:p>
            <a:pPr marL="342900" indent="-342900" algn="just">
              <a:buChar char="•"/>
            </a:pPr>
            <a:r>
              <a:rPr lang="en-US" sz="2000">
                <a:latin typeface="Calibri"/>
              </a:rPr>
              <a:t>Automated Notification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1779A9-6A26-7B3E-B305-7CA7269D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96" r="2740" b="5832"/>
          <a:stretch>
            <a:fillRect/>
          </a:stretch>
        </p:blipFill>
        <p:spPr>
          <a:xfrm>
            <a:off x="6645739" y="618195"/>
            <a:ext cx="4667665" cy="5380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14292C-0ED9-EF12-1A2E-2DD946B13321}"/>
              </a:ext>
            </a:extLst>
          </p:cNvPr>
          <p:cNvSpPr/>
          <p:nvPr/>
        </p:nvSpPr>
        <p:spPr>
          <a:xfrm>
            <a:off x="118693" y="1240392"/>
            <a:ext cx="496531" cy="484239"/>
          </a:xfrm>
          <a:prstGeom prst="ellipse">
            <a:avLst/>
          </a:prstGeom>
          <a:solidFill>
            <a:srgbClr val="A2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F62C26-933D-A3A4-87A9-5C676EC05404}"/>
              </a:ext>
            </a:extLst>
          </p:cNvPr>
          <p:cNvSpPr/>
          <p:nvPr/>
        </p:nvSpPr>
        <p:spPr>
          <a:xfrm>
            <a:off x="114517" y="2465962"/>
            <a:ext cx="496531" cy="484239"/>
          </a:xfrm>
          <a:prstGeom prst="ellipse">
            <a:avLst/>
          </a:prstGeom>
          <a:solidFill>
            <a:srgbClr val="A2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77F059-7EB4-E5E6-F00C-187177ADE2CB}"/>
              </a:ext>
            </a:extLst>
          </p:cNvPr>
          <p:cNvSpPr/>
          <p:nvPr/>
        </p:nvSpPr>
        <p:spPr>
          <a:xfrm>
            <a:off x="131218" y="3433635"/>
            <a:ext cx="496531" cy="484239"/>
          </a:xfrm>
          <a:prstGeom prst="ellipse">
            <a:avLst/>
          </a:prstGeom>
          <a:solidFill>
            <a:srgbClr val="A2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688949-DEA6-4B53-5F43-945A243925C1}"/>
              </a:ext>
            </a:extLst>
          </p:cNvPr>
          <p:cNvSpPr/>
          <p:nvPr/>
        </p:nvSpPr>
        <p:spPr>
          <a:xfrm>
            <a:off x="127043" y="4314379"/>
            <a:ext cx="496531" cy="484239"/>
          </a:xfrm>
          <a:prstGeom prst="ellipse">
            <a:avLst/>
          </a:prstGeom>
          <a:solidFill>
            <a:srgbClr val="A2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C8492-EF76-FC97-6EC7-0E3A145CDFAE}"/>
              </a:ext>
            </a:extLst>
          </p:cNvPr>
          <p:cNvSpPr txBox="1"/>
          <p:nvPr/>
        </p:nvSpPr>
        <p:spPr>
          <a:xfrm>
            <a:off x="6756971" y="6142170"/>
            <a:ext cx="444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latin typeface="Calibri"/>
              </a:rPr>
              <a:t>Fig 5. Autonomous Surveillance Quadcopter</a:t>
            </a:r>
          </a:p>
        </p:txBody>
      </p:sp>
    </p:spTree>
    <p:extLst>
      <p:ext uri="{BB962C8B-B14F-4D97-AF65-F5344CB8AC3E}">
        <p14:creationId xmlns:p14="http://schemas.microsoft.com/office/powerpoint/2010/main" val="80780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D1BDE3-7D7C-42E9-F4EA-59D39CB39F60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Technical flow diagram -</a:t>
            </a:r>
          </a:p>
        </p:txBody>
      </p:sp>
      <p:pic>
        <p:nvPicPr>
          <p:cNvPr id="2" name="Picture 1" descr="A diagram of a computer system">
            <a:extLst>
              <a:ext uri="{FF2B5EF4-FFF2-40B4-BE49-F238E27FC236}">
                <a16:creationId xmlns:a16="http://schemas.microsoft.com/office/drawing/2014/main" id="{4DC2EDD9-42B9-D52E-FB24-F01907213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090" y="1042583"/>
            <a:ext cx="8116455" cy="52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830F29-4CE6-92D4-3372-D4CDDC20DEAD}"/>
              </a:ext>
            </a:extLst>
          </p:cNvPr>
          <p:cNvSpPr txBox="1"/>
          <p:nvPr/>
        </p:nvSpPr>
        <p:spPr>
          <a:xfrm>
            <a:off x="386296" y="609860"/>
            <a:ext cx="55924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A20000"/>
                </a:solidFill>
              </a:rPr>
              <a:t>Architecture Blueprint</a:t>
            </a:r>
            <a:endParaRPr lang="en-US"/>
          </a:p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19225-1D10-4FF8-38C2-42B2E8ACD9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47" b="-215"/>
          <a:stretch>
            <a:fillRect/>
          </a:stretch>
        </p:blipFill>
        <p:spPr>
          <a:xfrm>
            <a:off x="0" y="1379593"/>
            <a:ext cx="12192000" cy="54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8863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 Body Part_Interna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544</Words>
  <Application>Microsoft Office PowerPoint</Application>
  <PresentationFormat>Widescreen</PresentationFormat>
  <Paragraphs>138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Calibri</vt:lpstr>
      <vt:lpstr>Segoe UI</vt:lpstr>
      <vt:lpstr>Times New Roman</vt:lpstr>
      <vt:lpstr>Vodafone Rg</vt:lpstr>
      <vt:lpstr>Blank</vt:lpstr>
      <vt:lpstr>Content Body Part_Internal</vt:lpstr>
      <vt:lpstr>PowerPoint Presentation</vt:lpstr>
      <vt:lpstr>Project Title : SMART DRONE FOR ANIMAL DETECTION AND TRACKING  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Furqan Bellary</cp:lastModifiedBy>
  <cp:revision>125</cp:revision>
  <dcterms:created xsi:type="dcterms:W3CDTF">2025-07-08T05:06:56Z</dcterms:created>
  <dcterms:modified xsi:type="dcterms:W3CDTF">2026-02-12T18:50:50Z</dcterms:modified>
</cp:coreProperties>
</file>